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4"/>
  </p:notes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ileron Regular" charset="1" panose="00000500000000000000"/>
      <p:regular r:id="rId10"/>
    </p:embeddedFont>
    <p:embeddedFont>
      <p:font typeface="Aileron Regular Bold" charset="1" panose="00000800000000000000"/>
      <p:regular r:id="rId11"/>
    </p:embeddedFont>
    <p:embeddedFont>
      <p:font typeface="Aileron Regular Italics" charset="1" panose="00000500000000000000"/>
      <p:regular r:id="rId12"/>
    </p:embeddedFont>
    <p:embeddedFont>
      <p:font typeface="Aileron Regular Bold Italics" charset="1" panose="00000800000000000000"/>
      <p:regular r:id="rId13"/>
    </p:embeddedFont>
    <p:embeddedFont>
      <p:font typeface="Arimo" charset="1" panose="020B0604020202020204"/>
      <p:regular r:id="rId14"/>
    </p:embeddedFont>
    <p:embeddedFont>
      <p:font typeface="Arimo Bold" charset="1" panose="020B0704020202020204"/>
      <p:regular r:id="rId15"/>
    </p:embeddedFont>
    <p:embeddedFont>
      <p:font typeface="Arimo Italics" charset="1" panose="020B0604020202090204"/>
      <p:regular r:id="rId16"/>
    </p:embeddedFont>
    <p:embeddedFont>
      <p:font typeface="Arimo Bold Italics" charset="1" panose="020B0704020202090204"/>
      <p:regular r:id="rId17"/>
    </p:embeddedFont>
    <p:embeddedFont>
      <p:font typeface="Kollektif" charset="1" panose="020B0604020101010102"/>
      <p:regular r:id="rId18"/>
    </p:embeddedFont>
    <p:embeddedFont>
      <p:font typeface="Kollektif Bold" charset="1" panose="020B0604020101010102"/>
      <p:regular r:id="rId19"/>
    </p:embeddedFont>
    <p:embeddedFont>
      <p:font typeface="Kollektif Italics" charset="1" panose="020B0604020101010102"/>
      <p:regular r:id="rId20"/>
    </p:embeddedFont>
    <p:embeddedFont>
      <p:font typeface="Kollektif Bold Italics" charset="1" panose="020B0604020101010102"/>
      <p:regular r:id="rId21"/>
    </p:embeddedFont>
    <p:embeddedFont>
      <p:font typeface="Roboto" charset="1" panose="02000000000000000000"/>
      <p:regular r:id="rId22"/>
    </p:embeddedFont>
    <p:embeddedFont>
      <p:font typeface="Roboto Bold" charset="1" panose="02000000000000000000"/>
      <p:regular r:id="rId23"/>
    </p:embeddedFont>
    <p:embeddedFont>
      <p:font typeface="Roboto Italics" charset="1" panose="02000000000000000000"/>
      <p:regular r:id="rId24"/>
    </p:embeddedFont>
    <p:embeddedFont>
      <p:font typeface="Roboto Bold Italics" charset="1" panose="02000000000000000000"/>
      <p:regular r:id="rId25"/>
    </p:embeddedFont>
    <p:embeddedFont>
      <p:font typeface="Muli Black" charset="1" panose="00000A00000000000000"/>
      <p:regular r:id="rId26"/>
    </p:embeddedFont>
    <p:embeddedFont>
      <p:font typeface="Muli Black Italics" charset="1" panose="00000A00000000000000"/>
      <p:regular r:id="rId27"/>
    </p:embeddedFont>
    <p:embeddedFont>
      <p:font typeface="Garet Book" charset="1" panose="00000000000000000000"/>
      <p:regular r:id="rId28"/>
    </p:embeddedFont>
    <p:embeddedFont>
      <p:font typeface="Canva Sans" charset="1" panose="020B0503030501040103"/>
      <p:regular r:id="rId29"/>
    </p:embeddedFont>
    <p:embeddedFont>
      <p:font typeface="Canva Sans Bold" charset="1" panose="020B0803030501040103"/>
      <p:regular r:id="rId30"/>
    </p:embeddedFont>
    <p:embeddedFont>
      <p:font typeface="Canva Sans Italics" charset="1" panose="020B0503030501040103"/>
      <p:regular r:id="rId31"/>
    </p:embeddedFont>
    <p:embeddedFont>
      <p:font typeface="Canva Sans Bold Italics" charset="1" panose="020B08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54" Target="notesMasters/notesMaster1.xml" Type="http://schemas.openxmlformats.org/officeDocument/2006/relationships/notesMaster"/><Relationship Id="rId55" Target="theme/theme2.xml" Type="http://schemas.openxmlformats.org/officeDocument/2006/relationships/theme"/><Relationship Id="rId56" Target="notesSlides/notesSlide1.xml" Type="http://schemas.openxmlformats.org/officeDocument/2006/relationships/notesSlide"/><Relationship Id="rId57" Target="notesSlides/notesSlide2.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17" Target="../media/image8.pn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jpe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17" Target="../media/image6.pn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17" Target="../media/image7.png" Type="http://schemas.openxmlformats.org/officeDocument/2006/relationships/image"/><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5777" t="0" r="5777" b="0"/>
          <a:stretch>
            <a:fillRect/>
          </a:stretch>
        </p:blipFill>
        <p:spPr>
          <a:xfrm flipH="false" flipV="false">
            <a:off x="0" y="0"/>
            <a:ext cx="18288000" cy="10287000"/>
          </a:xfrm>
          <a:prstGeom prst="rect">
            <a:avLst/>
          </a:prstGeom>
        </p:spPr>
      </p:pic>
      <p:grpSp>
        <p:nvGrpSpPr>
          <p:cNvPr name="Group 3" id="3"/>
          <p:cNvGrpSpPr/>
          <p:nvPr/>
        </p:nvGrpSpPr>
        <p:grpSpPr>
          <a:xfrm rot="0">
            <a:off x="554592" y="311958"/>
            <a:ext cx="17178817" cy="9663084"/>
            <a:chOff x="0" y="0"/>
            <a:chExt cx="6570580" cy="3695951"/>
          </a:xfrm>
        </p:grpSpPr>
        <p:sp>
          <p:nvSpPr>
            <p:cNvPr name="Freeform 4" id="4"/>
            <p:cNvSpPr/>
            <p:nvPr/>
          </p:nvSpPr>
          <p:spPr>
            <a:xfrm flipH="false" flipV="false" rot="0">
              <a:off x="0" y="0"/>
              <a:ext cx="6570580" cy="3695952"/>
            </a:xfrm>
            <a:custGeom>
              <a:avLst/>
              <a:gdLst/>
              <a:ahLst/>
              <a:cxnLst/>
              <a:rect r="r" b="b" t="t" l="l"/>
              <a:pathLst>
                <a:path h="3695952" w="6570580">
                  <a:moveTo>
                    <a:pt x="0" y="0"/>
                  </a:moveTo>
                  <a:lnTo>
                    <a:pt x="6570580" y="0"/>
                  </a:lnTo>
                  <a:lnTo>
                    <a:pt x="6570580" y="3695952"/>
                  </a:lnTo>
                  <a:lnTo>
                    <a:pt x="0" y="3695952"/>
                  </a:lnTo>
                  <a:close/>
                </a:path>
              </a:pathLst>
            </a:custGeom>
            <a:solidFill>
              <a:srgbClr val="0466C8">
                <a:alpha val="64706"/>
              </a:srgbClr>
            </a:solidFill>
          </p:spPr>
        </p:sp>
      </p:grpSp>
      <p:grpSp>
        <p:nvGrpSpPr>
          <p:cNvPr name="Group 5" id="5"/>
          <p:cNvGrpSpPr/>
          <p:nvPr/>
        </p:nvGrpSpPr>
        <p:grpSpPr>
          <a:xfrm rot="0">
            <a:off x="7682163" y="2433479"/>
            <a:ext cx="2923674" cy="2923674"/>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7" id="7"/>
          <p:cNvSpPr/>
          <p:nvPr/>
        </p:nvSpPr>
        <p:spPr>
          <a:xfrm flipH="false" flipV="false" rot="0">
            <a:off x="8476221" y="3180767"/>
            <a:ext cx="1335557" cy="1429098"/>
          </a:xfrm>
          <a:custGeom>
            <a:avLst/>
            <a:gdLst/>
            <a:ahLst/>
            <a:cxnLst/>
            <a:rect r="r" b="b" t="t" l="l"/>
            <a:pathLst>
              <a:path h="1429098" w="1335557">
                <a:moveTo>
                  <a:pt x="0" y="0"/>
                </a:moveTo>
                <a:lnTo>
                  <a:pt x="1335558" y="0"/>
                </a:lnTo>
                <a:lnTo>
                  <a:pt x="1335558" y="1429098"/>
                </a:lnTo>
                <a:lnTo>
                  <a:pt x="0" y="14290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935708" y="5663958"/>
            <a:ext cx="12806784" cy="2189628"/>
          </a:xfrm>
          <a:prstGeom prst="rect">
            <a:avLst/>
          </a:prstGeom>
        </p:spPr>
        <p:txBody>
          <a:bodyPr anchor="t" rtlCol="false" tIns="0" lIns="0" bIns="0" rIns="0">
            <a:spAutoFit/>
          </a:bodyPr>
          <a:lstStyle/>
          <a:p>
            <a:pPr algn="ctr">
              <a:lnSpc>
                <a:spcPts val="8444"/>
              </a:lnSpc>
            </a:pPr>
            <a:r>
              <a:rPr lang="en-US" sz="8529">
                <a:solidFill>
                  <a:srgbClr val="FFFFFF"/>
                </a:solidFill>
                <a:latin typeface="Canva Sans Bold"/>
              </a:rPr>
              <a:t>J.P. MORGAN QUANT CHALLENGE 2023</a:t>
            </a:r>
          </a:p>
        </p:txBody>
      </p:sp>
      <p:sp>
        <p:nvSpPr>
          <p:cNvPr name="TextBox 9" id="9"/>
          <p:cNvSpPr txBox="true"/>
          <p:nvPr/>
        </p:nvSpPr>
        <p:spPr>
          <a:xfrm rot="0">
            <a:off x="1252459" y="664468"/>
            <a:ext cx="3994673" cy="604521"/>
          </a:xfrm>
          <a:prstGeom prst="rect">
            <a:avLst/>
          </a:prstGeom>
        </p:spPr>
        <p:txBody>
          <a:bodyPr anchor="t" rtlCol="false" tIns="0" lIns="0" bIns="0" rIns="0">
            <a:spAutoFit/>
          </a:bodyPr>
          <a:lstStyle/>
          <a:p>
            <a:pPr>
              <a:lnSpc>
                <a:spcPts val="4479"/>
              </a:lnSpc>
            </a:pPr>
            <a:r>
              <a:rPr lang="en-US" sz="3199">
                <a:solidFill>
                  <a:srgbClr val="FFFFFF"/>
                </a:solidFill>
                <a:latin typeface="Kollektif Bold"/>
              </a:rPr>
              <a:t>ANKITA ANAND</a:t>
            </a:r>
          </a:p>
        </p:txBody>
      </p:sp>
      <p:sp>
        <p:nvSpPr>
          <p:cNvPr name="TextBox 10" id="10"/>
          <p:cNvSpPr txBox="true"/>
          <p:nvPr/>
        </p:nvSpPr>
        <p:spPr>
          <a:xfrm rot="0">
            <a:off x="13438009" y="664586"/>
            <a:ext cx="3821291" cy="604403"/>
          </a:xfrm>
          <a:prstGeom prst="rect">
            <a:avLst/>
          </a:prstGeom>
        </p:spPr>
        <p:txBody>
          <a:bodyPr anchor="t" rtlCol="false" tIns="0" lIns="0" bIns="0" rIns="0">
            <a:spAutoFit/>
          </a:bodyPr>
          <a:lstStyle/>
          <a:p>
            <a:pPr algn="r">
              <a:lnSpc>
                <a:spcPts val="4486"/>
              </a:lnSpc>
            </a:pPr>
            <a:r>
              <a:rPr lang="en-US" sz="3204">
                <a:solidFill>
                  <a:srgbClr val="FFFFFF"/>
                </a:solidFill>
                <a:latin typeface="Kollektif Bold"/>
              </a:rPr>
              <a:t>IIT GUWAHATI</a:t>
            </a:r>
          </a:p>
        </p:txBody>
      </p:sp>
      <p:sp>
        <p:nvSpPr>
          <p:cNvPr name="TextBox 11" id="11"/>
          <p:cNvSpPr txBox="true"/>
          <p:nvPr/>
        </p:nvSpPr>
        <p:spPr>
          <a:xfrm rot="0">
            <a:off x="4168599" y="7910737"/>
            <a:ext cx="10341001" cy="704830"/>
          </a:xfrm>
          <a:prstGeom prst="rect">
            <a:avLst/>
          </a:prstGeom>
        </p:spPr>
        <p:txBody>
          <a:bodyPr anchor="t" rtlCol="false" tIns="0" lIns="0" bIns="0" rIns="0">
            <a:spAutoFit/>
          </a:bodyPr>
          <a:lstStyle/>
          <a:p>
            <a:pPr algn="ctr">
              <a:lnSpc>
                <a:spcPts val="5776"/>
              </a:lnSpc>
              <a:spcBef>
                <a:spcPct val="0"/>
              </a:spcBef>
            </a:pPr>
            <a:r>
              <a:rPr lang="en-US" sz="4125">
                <a:solidFill>
                  <a:srgbClr val="FFFFFF"/>
                </a:solidFill>
                <a:latin typeface="Garet Book"/>
              </a:rPr>
              <a:t>MACHINE LEARNING &amp; DATA SCIENCE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Freeform 2" id="2"/>
          <p:cNvSpPr/>
          <p:nvPr/>
        </p:nvSpPr>
        <p:spPr>
          <a:xfrm flipH="false" flipV="false" rot="0">
            <a:off x="6582810" y="6088328"/>
            <a:ext cx="4742540" cy="3835529"/>
          </a:xfrm>
          <a:custGeom>
            <a:avLst/>
            <a:gdLst/>
            <a:ahLst/>
            <a:cxnLst/>
            <a:rect r="r" b="b" t="t" l="l"/>
            <a:pathLst>
              <a:path h="3835529" w="4742540">
                <a:moveTo>
                  <a:pt x="0" y="0"/>
                </a:moveTo>
                <a:lnTo>
                  <a:pt x="4742540" y="0"/>
                </a:lnTo>
                <a:lnTo>
                  <a:pt x="4742540" y="3835529"/>
                </a:lnTo>
                <a:lnTo>
                  <a:pt x="0" y="3835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079081" y="6828434"/>
            <a:ext cx="1749996" cy="708178"/>
          </a:xfrm>
          <a:prstGeom prst="rect">
            <a:avLst/>
          </a:prstGeom>
        </p:spPr>
        <p:txBody>
          <a:bodyPr anchor="t" rtlCol="false" tIns="0" lIns="0" bIns="0" rIns="0">
            <a:spAutoFit/>
          </a:bodyPr>
          <a:lstStyle/>
          <a:p>
            <a:pPr>
              <a:lnSpc>
                <a:spcPts val="2598"/>
              </a:lnSpc>
            </a:pPr>
            <a:r>
              <a:rPr lang="en-US" sz="2624">
                <a:solidFill>
                  <a:srgbClr val="FFFFFF"/>
                </a:solidFill>
                <a:latin typeface="Kollektif Bold"/>
              </a:rPr>
              <a:t>GRADIENT BOOSTING</a:t>
            </a:r>
          </a:p>
        </p:txBody>
      </p:sp>
      <p:sp>
        <p:nvSpPr>
          <p:cNvPr name="TextBox 4" id="4"/>
          <p:cNvSpPr txBox="true"/>
          <p:nvPr/>
        </p:nvSpPr>
        <p:spPr>
          <a:xfrm rot="0">
            <a:off x="6775961" y="8735048"/>
            <a:ext cx="1913770" cy="334036"/>
          </a:xfrm>
          <a:prstGeom prst="rect">
            <a:avLst/>
          </a:prstGeom>
        </p:spPr>
        <p:txBody>
          <a:bodyPr anchor="t" rtlCol="false" tIns="0" lIns="0" bIns="0" rIns="0">
            <a:spAutoFit/>
          </a:bodyPr>
          <a:lstStyle/>
          <a:p>
            <a:pPr>
              <a:lnSpc>
                <a:spcPts val="2499"/>
              </a:lnSpc>
            </a:pPr>
            <a:r>
              <a:rPr lang="en-US" sz="2524">
                <a:solidFill>
                  <a:srgbClr val="FFFFFF"/>
                </a:solidFill>
                <a:latin typeface="Canva Sans Bold"/>
              </a:rPr>
              <a:t>LIGHT GBM</a:t>
            </a:r>
          </a:p>
        </p:txBody>
      </p:sp>
      <p:sp>
        <p:nvSpPr>
          <p:cNvPr name="TextBox 5" id="5"/>
          <p:cNvSpPr txBox="true"/>
          <p:nvPr/>
        </p:nvSpPr>
        <p:spPr>
          <a:xfrm rot="0">
            <a:off x="9063973" y="8577885"/>
            <a:ext cx="2198614" cy="648361"/>
          </a:xfrm>
          <a:prstGeom prst="rect">
            <a:avLst/>
          </a:prstGeom>
        </p:spPr>
        <p:txBody>
          <a:bodyPr anchor="t" rtlCol="false" tIns="0" lIns="0" bIns="0" rIns="0">
            <a:spAutoFit/>
          </a:bodyPr>
          <a:lstStyle/>
          <a:p>
            <a:pPr algn="ctr">
              <a:lnSpc>
                <a:spcPts val="2499"/>
              </a:lnSpc>
            </a:pPr>
            <a:r>
              <a:rPr lang="en-US" sz="2524">
                <a:solidFill>
                  <a:srgbClr val="FFFFFF"/>
                </a:solidFill>
                <a:latin typeface="Canva Sans Bold"/>
              </a:rPr>
              <a:t>RANDOM FOREST</a:t>
            </a:r>
          </a:p>
        </p:txBody>
      </p:sp>
      <p:sp>
        <p:nvSpPr>
          <p:cNvPr name="TextBox 6" id="6"/>
          <p:cNvSpPr txBox="true"/>
          <p:nvPr/>
        </p:nvSpPr>
        <p:spPr>
          <a:xfrm rot="0">
            <a:off x="394109" y="432301"/>
            <a:ext cx="7170439" cy="739902"/>
          </a:xfrm>
          <a:prstGeom prst="rect">
            <a:avLst/>
          </a:prstGeom>
        </p:spPr>
        <p:txBody>
          <a:bodyPr anchor="t" rtlCol="false" tIns="0" lIns="0" bIns="0" rIns="0">
            <a:spAutoFit/>
          </a:bodyPr>
          <a:lstStyle/>
          <a:p>
            <a:pPr>
              <a:lnSpc>
                <a:spcPts val="5544"/>
              </a:lnSpc>
            </a:pPr>
            <a:r>
              <a:rPr lang="en-US" sz="5600">
                <a:solidFill>
                  <a:srgbClr val="000000"/>
                </a:solidFill>
                <a:latin typeface="Canva Sans Bold"/>
              </a:rPr>
              <a:t>ENSEMBLE MODELS</a:t>
            </a:r>
          </a:p>
        </p:txBody>
      </p:sp>
      <p:sp>
        <p:nvSpPr>
          <p:cNvPr name="TextBox 7" id="7"/>
          <p:cNvSpPr txBox="true"/>
          <p:nvPr/>
        </p:nvSpPr>
        <p:spPr>
          <a:xfrm rot="0">
            <a:off x="6511614" y="1448428"/>
            <a:ext cx="2442466" cy="976630"/>
          </a:xfrm>
          <a:prstGeom prst="rect">
            <a:avLst/>
          </a:prstGeom>
        </p:spPr>
        <p:txBody>
          <a:bodyPr anchor="t" rtlCol="false" tIns="0" lIns="0" bIns="0" rIns="0">
            <a:spAutoFit/>
          </a:bodyPr>
          <a:lstStyle/>
          <a:p>
            <a:pPr>
              <a:lnSpc>
                <a:spcPts val="3919"/>
              </a:lnSpc>
            </a:pPr>
            <a:r>
              <a:rPr lang="en-US" sz="2799">
                <a:solidFill>
                  <a:srgbClr val="0466C8"/>
                </a:solidFill>
                <a:latin typeface="Canva Sans Bold"/>
              </a:rPr>
              <a:t>GRADIENT BOOSTING</a:t>
            </a:r>
          </a:p>
        </p:txBody>
      </p:sp>
      <p:sp>
        <p:nvSpPr>
          <p:cNvPr name="TextBox 8" id="8"/>
          <p:cNvSpPr txBox="true"/>
          <p:nvPr/>
        </p:nvSpPr>
        <p:spPr>
          <a:xfrm rot="0">
            <a:off x="6381906" y="2640500"/>
            <a:ext cx="5364133" cy="3184761"/>
          </a:xfrm>
          <a:prstGeom prst="rect">
            <a:avLst/>
          </a:prstGeom>
        </p:spPr>
        <p:txBody>
          <a:bodyPr anchor="t" rtlCol="false" tIns="0" lIns="0" bIns="0" rIns="0">
            <a:spAutoFit/>
          </a:bodyPr>
          <a:lstStyle/>
          <a:p>
            <a:pPr>
              <a:lnSpc>
                <a:spcPts val="3655"/>
              </a:lnSpc>
            </a:pPr>
            <a:r>
              <a:rPr lang="en-US" sz="2611">
                <a:solidFill>
                  <a:srgbClr val="000000"/>
                </a:solidFill>
                <a:latin typeface="Source Sans Pro"/>
              </a:rPr>
              <a:t> An ensemble learning method that combines multiple weak learners, typically decision trees, to create a strong predictive model. </a:t>
            </a:r>
          </a:p>
          <a:p>
            <a:pPr>
              <a:lnSpc>
                <a:spcPts val="3655"/>
              </a:lnSpc>
            </a:pPr>
            <a:r>
              <a:rPr lang="en-US" sz="2611">
                <a:solidFill>
                  <a:srgbClr val="000000"/>
                </a:solidFill>
                <a:latin typeface="Source Sans Pro"/>
              </a:rPr>
              <a:t>The key idea behind Gradient Boosting is to optimize the model by minimizing a loss function using gradient descent</a:t>
            </a:r>
          </a:p>
        </p:txBody>
      </p:sp>
      <p:sp>
        <p:nvSpPr>
          <p:cNvPr name="TextBox 9" id="9"/>
          <p:cNvSpPr txBox="true"/>
          <p:nvPr/>
        </p:nvSpPr>
        <p:spPr>
          <a:xfrm rot="0">
            <a:off x="12508039" y="1696078"/>
            <a:ext cx="2715115" cy="481330"/>
          </a:xfrm>
          <a:prstGeom prst="rect">
            <a:avLst/>
          </a:prstGeom>
        </p:spPr>
        <p:txBody>
          <a:bodyPr anchor="t" rtlCol="false" tIns="0" lIns="0" bIns="0" rIns="0">
            <a:spAutoFit/>
          </a:bodyPr>
          <a:lstStyle/>
          <a:p>
            <a:pPr>
              <a:lnSpc>
                <a:spcPts val="3919"/>
              </a:lnSpc>
            </a:pPr>
            <a:r>
              <a:rPr lang="en-US" sz="2799">
                <a:solidFill>
                  <a:srgbClr val="2196F3"/>
                </a:solidFill>
                <a:latin typeface="Canva Sans Bold"/>
              </a:rPr>
              <a:t>LIGHT GBM</a:t>
            </a:r>
          </a:p>
        </p:txBody>
      </p:sp>
      <p:sp>
        <p:nvSpPr>
          <p:cNvPr name="TextBox 10" id="10"/>
          <p:cNvSpPr txBox="true"/>
          <p:nvPr/>
        </p:nvSpPr>
        <p:spPr>
          <a:xfrm rot="0">
            <a:off x="12508039" y="2429601"/>
            <a:ext cx="5286885" cy="5834875"/>
          </a:xfrm>
          <a:prstGeom prst="rect">
            <a:avLst/>
          </a:prstGeom>
        </p:spPr>
        <p:txBody>
          <a:bodyPr anchor="t" rtlCol="false" tIns="0" lIns="0" bIns="0" rIns="0">
            <a:spAutoFit/>
          </a:bodyPr>
          <a:lstStyle/>
          <a:p>
            <a:pPr>
              <a:lnSpc>
                <a:spcPts val="2938"/>
              </a:lnSpc>
            </a:pPr>
            <a:r>
              <a:rPr lang="en-US" sz="2098">
                <a:solidFill>
                  <a:srgbClr val="000000"/>
                </a:solidFill>
                <a:latin typeface="Source Sans Pro"/>
              </a:rPr>
              <a:t>A  gradient boosting framework that is designed to be fast, efficient, and highly scalable.</a:t>
            </a:r>
          </a:p>
          <a:p>
            <a:pPr>
              <a:lnSpc>
                <a:spcPts val="2938"/>
              </a:lnSpc>
            </a:pPr>
          </a:p>
          <a:p>
            <a:pPr>
              <a:lnSpc>
                <a:spcPts val="2938"/>
              </a:lnSpc>
            </a:pPr>
            <a:r>
              <a:rPr lang="en-US" sz="2098">
                <a:solidFill>
                  <a:srgbClr val="000000"/>
                </a:solidFill>
                <a:latin typeface="Source Sans Pro"/>
              </a:rPr>
              <a:t>LightGBM uses a leaf-wise tree growth strategy, where each tree is grown leaf-wise instead of level-wise. </a:t>
            </a:r>
          </a:p>
          <a:p>
            <a:pPr>
              <a:lnSpc>
                <a:spcPts val="2938"/>
              </a:lnSpc>
            </a:pPr>
          </a:p>
          <a:p>
            <a:pPr>
              <a:lnSpc>
                <a:spcPts val="2938"/>
              </a:lnSpc>
            </a:pPr>
            <a:r>
              <a:rPr lang="en-US" sz="2098">
                <a:solidFill>
                  <a:srgbClr val="000000"/>
                </a:solidFill>
                <a:latin typeface="Source Sans Pro"/>
              </a:rPr>
              <a:t>LightGBM calculates feature importance based on the number of times a feature is used for splitting across all the trees in the ensemble. This information can be valuable for feature selection, understanding feature contributions, and identifying important variables in the dataset.</a:t>
            </a:r>
          </a:p>
          <a:p>
            <a:pPr>
              <a:lnSpc>
                <a:spcPts val="2938"/>
              </a:lnSpc>
            </a:pPr>
          </a:p>
        </p:txBody>
      </p:sp>
      <p:sp>
        <p:nvSpPr>
          <p:cNvPr name="TextBox 11" id="11"/>
          <p:cNvSpPr txBox="true"/>
          <p:nvPr/>
        </p:nvSpPr>
        <p:spPr>
          <a:xfrm rot="0">
            <a:off x="698561" y="3236285"/>
            <a:ext cx="3585219" cy="481893"/>
          </a:xfrm>
          <a:prstGeom prst="rect">
            <a:avLst/>
          </a:prstGeom>
        </p:spPr>
        <p:txBody>
          <a:bodyPr anchor="t" rtlCol="false" tIns="0" lIns="0" bIns="0" rIns="0">
            <a:spAutoFit/>
          </a:bodyPr>
          <a:lstStyle/>
          <a:p>
            <a:pPr>
              <a:lnSpc>
                <a:spcPts val="3925"/>
              </a:lnSpc>
            </a:pPr>
            <a:r>
              <a:rPr lang="en-US" sz="2803">
                <a:solidFill>
                  <a:srgbClr val="64B5F6"/>
                </a:solidFill>
                <a:latin typeface="Canva Sans Bold"/>
              </a:rPr>
              <a:t>RANDOM FOREST</a:t>
            </a:r>
          </a:p>
        </p:txBody>
      </p:sp>
      <p:sp>
        <p:nvSpPr>
          <p:cNvPr name="TextBox 12" id="12"/>
          <p:cNvSpPr txBox="true"/>
          <p:nvPr/>
        </p:nvSpPr>
        <p:spPr>
          <a:xfrm rot="0">
            <a:off x="698561" y="3972306"/>
            <a:ext cx="4921454" cy="2615437"/>
          </a:xfrm>
          <a:prstGeom prst="rect">
            <a:avLst/>
          </a:prstGeom>
        </p:spPr>
        <p:txBody>
          <a:bodyPr anchor="t" rtlCol="false" tIns="0" lIns="0" bIns="0" rIns="0">
            <a:spAutoFit/>
          </a:bodyPr>
          <a:lstStyle/>
          <a:p>
            <a:pPr>
              <a:lnSpc>
                <a:spcPts val="3517"/>
              </a:lnSpc>
            </a:pPr>
            <a:r>
              <a:rPr lang="en-US" sz="2512">
                <a:solidFill>
                  <a:srgbClr val="000000"/>
                </a:solidFill>
                <a:latin typeface="Source Sans Pro"/>
              </a:rPr>
              <a:t>Combines multiple decision trees to create a robust and accurate predictive model.</a:t>
            </a:r>
          </a:p>
          <a:p>
            <a:pPr>
              <a:lnSpc>
                <a:spcPts val="3517"/>
              </a:lnSpc>
            </a:pPr>
            <a:r>
              <a:rPr lang="en-US" sz="2512">
                <a:solidFill>
                  <a:srgbClr val="000000"/>
                </a:solidFill>
                <a:latin typeface="Source Sans Pro"/>
              </a:rPr>
              <a:t> Randomly selects subsets of the training data through a process called bootstrapping</a:t>
            </a:r>
          </a:p>
        </p:txBody>
      </p:sp>
      <p:sp>
        <p:nvSpPr>
          <p:cNvPr name="TextBox 13" id="13"/>
          <p:cNvSpPr txBox="true"/>
          <p:nvPr/>
        </p:nvSpPr>
        <p:spPr>
          <a:xfrm rot="0">
            <a:off x="642893" y="6888111"/>
            <a:ext cx="5530357" cy="2500742"/>
          </a:xfrm>
          <a:prstGeom prst="rect">
            <a:avLst/>
          </a:prstGeom>
        </p:spPr>
        <p:txBody>
          <a:bodyPr anchor="t" rtlCol="false" tIns="0" lIns="0" bIns="0" rIns="0">
            <a:spAutoFit/>
          </a:bodyPr>
          <a:lstStyle/>
          <a:p>
            <a:pPr>
              <a:lnSpc>
                <a:spcPts val="3373"/>
              </a:lnSpc>
            </a:pPr>
            <a:r>
              <a:rPr lang="en-US" sz="2409">
                <a:solidFill>
                  <a:srgbClr val="000000"/>
                </a:solidFill>
                <a:latin typeface="Source Sans Pro"/>
              </a:rPr>
              <a:t>Random Forest provides a measure of feature importance based on how much each feature contributes to the model's overall performance. This information can be used for feature selection, identifying relevant variables.</a:t>
            </a:r>
          </a:p>
        </p:txBody>
      </p:sp>
      <p:sp>
        <p:nvSpPr>
          <p:cNvPr name="TextBox 14" id="14"/>
          <p:cNvSpPr txBox="true"/>
          <p:nvPr/>
        </p:nvSpPr>
        <p:spPr>
          <a:xfrm rot="0">
            <a:off x="651045" y="1401739"/>
            <a:ext cx="5522205" cy="1353181"/>
          </a:xfrm>
          <a:prstGeom prst="rect">
            <a:avLst/>
          </a:prstGeom>
        </p:spPr>
        <p:txBody>
          <a:bodyPr anchor="t" rtlCol="false" tIns="0" lIns="0" bIns="0" rIns="0">
            <a:spAutoFit/>
          </a:bodyPr>
          <a:lstStyle/>
          <a:p>
            <a:pPr>
              <a:lnSpc>
                <a:spcPts val="3640"/>
              </a:lnSpc>
            </a:pPr>
            <a:r>
              <a:rPr lang="en-US" sz="2600">
                <a:solidFill>
                  <a:srgbClr val="000000"/>
                </a:solidFill>
                <a:latin typeface="Source Sans Pro"/>
              </a:rPr>
              <a:t> Ensemble models are </a:t>
            </a:r>
            <a:r>
              <a:rPr lang="en-US" sz="2600">
                <a:solidFill>
                  <a:srgbClr val="000000"/>
                </a:solidFill>
                <a:latin typeface="Source Sans Pro Medium"/>
              </a:rPr>
              <a:t>a machine learning approach to combine multiple other models in the prediction process</a:t>
            </a:r>
            <a:r>
              <a:rPr lang="en-US" sz="2600">
                <a:solidFill>
                  <a:srgbClr val="000000"/>
                </a:solidFill>
                <a:latin typeface="Source Sans Pro"/>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82624" y="2012689"/>
            <a:ext cx="5426426" cy="5469154"/>
          </a:xfrm>
          <a:custGeom>
            <a:avLst/>
            <a:gdLst/>
            <a:ahLst/>
            <a:cxnLst/>
            <a:rect r="r" b="b" t="t" l="l"/>
            <a:pathLst>
              <a:path h="5469154" w="5426426">
                <a:moveTo>
                  <a:pt x="0" y="0"/>
                </a:moveTo>
                <a:lnTo>
                  <a:pt x="5426426" y="0"/>
                </a:lnTo>
                <a:lnTo>
                  <a:pt x="5426426" y="5469154"/>
                </a:lnTo>
                <a:lnTo>
                  <a:pt x="0" y="5469154"/>
                </a:lnTo>
                <a:lnTo>
                  <a:pt x="0" y="0"/>
                </a:lnTo>
                <a:close/>
              </a:path>
            </a:pathLst>
          </a:custGeom>
          <a:blipFill>
            <a:blip r:embed="rId2"/>
            <a:stretch>
              <a:fillRect l="0" t="0" r="0" b="0"/>
            </a:stretch>
          </a:blipFill>
        </p:spPr>
      </p:sp>
      <p:sp>
        <p:nvSpPr>
          <p:cNvPr name="TextBox 3" id="3"/>
          <p:cNvSpPr txBox="true"/>
          <p:nvPr/>
        </p:nvSpPr>
        <p:spPr>
          <a:xfrm rot="0">
            <a:off x="6508662" y="700278"/>
            <a:ext cx="4668674" cy="761619"/>
          </a:xfrm>
          <a:prstGeom prst="rect">
            <a:avLst/>
          </a:prstGeom>
        </p:spPr>
        <p:txBody>
          <a:bodyPr anchor="t" rtlCol="false" tIns="0" lIns="0" bIns="0" rIns="0">
            <a:spAutoFit/>
          </a:bodyPr>
          <a:lstStyle/>
          <a:p>
            <a:pPr>
              <a:lnSpc>
                <a:spcPts val="5643"/>
              </a:lnSpc>
            </a:pPr>
            <a:r>
              <a:rPr lang="en-US" sz="5700">
                <a:solidFill>
                  <a:srgbClr val="000000"/>
                </a:solidFill>
                <a:latin typeface="Canva Sans Bold"/>
              </a:rPr>
              <a:t>AUTO ARIMA</a:t>
            </a:r>
          </a:p>
        </p:txBody>
      </p:sp>
      <p:sp>
        <p:nvSpPr>
          <p:cNvPr name="TextBox 4" id="4"/>
          <p:cNvSpPr txBox="true"/>
          <p:nvPr/>
        </p:nvSpPr>
        <p:spPr>
          <a:xfrm rot="0">
            <a:off x="420464" y="2629801"/>
            <a:ext cx="4462186" cy="3084621"/>
          </a:xfrm>
          <a:prstGeom prst="rect">
            <a:avLst/>
          </a:prstGeom>
        </p:spPr>
        <p:txBody>
          <a:bodyPr anchor="t" rtlCol="false" tIns="0" lIns="0" bIns="0" rIns="0">
            <a:spAutoFit/>
          </a:bodyPr>
          <a:lstStyle/>
          <a:p>
            <a:pPr>
              <a:lnSpc>
                <a:spcPts val="2706"/>
              </a:lnSpc>
              <a:spcBef>
                <a:spcPct val="0"/>
              </a:spcBef>
            </a:pPr>
            <a:r>
              <a:rPr lang="en-US" sz="1933">
                <a:solidFill>
                  <a:srgbClr val="000000"/>
                </a:solidFill>
                <a:latin typeface="Canva Sans Italics"/>
              </a:rPr>
              <a:t>ARIMA models primarily focus on the time series itself and </a:t>
            </a:r>
            <a:r>
              <a:rPr lang="en-US" sz="1933">
                <a:solidFill>
                  <a:srgbClr val="000000"/>
                </a:solidFill>
                <a:latin typeface="Canva Sans Bold Italics"/>
              </a:rPr>
              <a:t>do not inherently incorporate external factors or covariates</a:t>
            </a:r>
            <a:r>
              <a:rPr lang="en-US" sz="1933">
                <a:solidFill>
                  <a:srgbClr val="000000"/>
                </a:solidFill>
                <a:latin typeface="Canva Sans Italics"/>
              </a:rPr>
              <a:t>. While exogenous variables can be included in ARIMA models as inputs, the model's ability to capture complex interactions with external factors may be limited</a:t>
            </a:r>
          </a:p>
        </p:txBody>
      </p:sp>
      <p:sp>
        <p:nvSpPr>
          <p:cNvPr name="TextBox 5" id="5"/>
          <p:cNvSpPr txBox="true"/>
          <p:nvPr/>
        </p:nvSpPr>
        <p:spPr>
          <a:xfrm rot="0">
            <a:off x="336325" y="6008254"/>
            <a:ext cx="4379087" cy="2662886"/>
          </a:xfrm>
          <a:prstGeom prst="rect">
            <a:avLst/>
          </a:prstGeom>
        </p:spPr>
        <p:txBody>
          <a:bodyPr anchor="t" rtlCol="false" tIns="0" lIns="0" bIns="0" rIns="0">
            <a:spAutoFit/>
          </a:bodyPr>
          <a:lstStyle/>
          <a:p>
            <a:pPr>
              <a:lnSpc>
                <a:spcPts val="3007"/>
              </a:lnSpc>
              <a:spcBef>
                <a:spcPct val="0"/>
              </a:spcBef>
            </a:pPr>
            <a:r>
              <a:rPr lang="en-US" sz="2148">
                <a:solidFill>
                  <a:srgbClr val="000000"/>
                </a:solidFill>
                <a:latin typeface="Canva Sans Bold"/>
              </a:rPr>
              <a:t>Sensitivity to Model Parameters:</a:t>
            </a:r>
            <a:r>
              <a:rPr lang="en-US" sz="2148">
                <a:solidFill>
                  <a:srgbClr val="000000"/>
                </a:solidFill>
                <a:latin typeface="Canva Sans"/>
              </a:rPr>
              <a:t> The performance of ARIMA models is highly dependent on the appropriate selection of model parameters, including the order of autoregressive (p),and moving average (q) components</a:t>
            </a:r>
          </a:p>
        </p:txBody>
      </p:sp>
      <p:sp>
        <p:nvSpPr>
          <p:cNvPr name="TextBox 6" id="6"/>
          <p:cNvSpPr txBox="true"/>
          <p:nvPr/>
        </p:nvSpPr>
        <p:spPr>
          <a:xfrm rot="0">
            <a:off x="252186" y="1407419"/>
            <a:ext cx="6061097" cy="1082791"/>
          </a:xfrm>
          <a:prstGeom prst="rect">
            <a:avLst/>
          </a:prstGeom>
        </p:spPr>
        <p:txBody>
          <a:bodyPr anchor="t" rtlCol="false" tIns="0" lIns="0" bIns="0" rIns="0">
            <a:spAutoFit/>
          </a:bodyPr>
          <a:lstStyle/>
          <a:p>
            <a:pPr>
              <a:lnSpc>
                <a:spcPts val="4368"/>
              </a:lnSpc>
              <a:spcBef>
                <a:spcPct val="0"/>
              </a:spcBef>
            </a:pPr>
            <a:r>
              <a:rPr lang="en-US" sz="3120">
                <a:solidFill>
                  <a:srgbClr val="000000"/>
                </a:solidFill>
                <a:latin typeface="Canva Sans Bold"/>
              </a:rPr>
              <a:t>SOME </a:t>
            </a:r>
            <a:r>
              <a:rPr lang="en-US" sz="3120">
                <a:solidFill>
                  <a:srgbClr val="000000"/>
                </a:solidFill>
                <a:latin typeface="Canva Sans Bold"/>
              </a:rPr>
              <a:t>LIMITATIONS OF ARIMA MODEL PREDICTIONS</a:t>
            </a:r>
          </a:p>
        </p:txBody>
      </p:sp>
      <p:sp>
        <p:nvSpPr>
          <p:cNvPr name="TextBox 7" id="7"/>
          <p:cNvSpPr txBox="true"/>
          <p:nvPr/>
        </p:nvSpPr>
        <p:spPr>
          <a:xfrm rot="0">
            <a:off x="5087535" y="7684668"/>
            <a:ext cx="6089801" cy="1934845"/>
          </a:xfrm>
          <a:prstGeom prst="rect">
            <a:avLst/>
          </a:prstGeom>
        </p:spPr>
        <p:txBody>
          <a:bodyPr anchor="t" rtlCol="false" tIns="0" lIns="0" bIns="0" rIns="0">
            <a:spAutoFit/>
          </a:bodyPr>
          <a:lstStyle/>
          <a:p>
            <a:pPr>
              <a:lnSpc>
                <a:spcPts val="3079"/>
              </a:lnSpc>
              <a:spcBef>
                <a:spcPct val="0"/>
              </a:spcBef>
            </a:pPr>
            <a:r>
              <a:rPr lang="en-US" sz="2199">
                <a:solidFill>
                  <a:srgbClr val="000000"/>
                </a:solidFill>
                <a:latin typeface="Canva Sans Italics"/>
              </a:rPr>
              <a:t>Considering the limited size of the training dataset, which consists of only 150 observations for each stock, it is expected that ARIMA model predictions will exhibit large prediction intervals.</a:t>
            </a:r>
          </a:p>
        </p:txBody>
      </p:sp>
      <p:grpSp>
        <p:nvGrpSpPr>
          <p:cNvPr name="Group 8" id="8"/>
          <p:cNvGrpSpPr/>
          <p:nvPr/>
        </p:nvGrpSpPr>
        <p:grpSpPr>
          <a:xfrm rot="0">
            <a:off x="11548811" y="2870019"/>
            <a:ext cx="6447825" cy="6371721"/>
            <a:chOff x="0" y="0"/>
            <a:chExt cx="8597099" cy="8495629"/>
          </a:xfrm>
        </p:grpSpPr>
        <p:sp>
          <p:nvSpPr>
            <p:cNvPr name="TextBox 9" id="9"/>
            <p:cNvSpPr txBox="true"/>
            <p:nvPr/>
          </p:nvSpPr>
          <p:spPr>
            <a:xfrm rot="0">
              <a:off x="0" y="-38100"/>
              <a:ext cx="7235235" cy="2750820"/>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Canva Sans"/>
                </a:rPr>
                <a:t>ARIMA models incorporate the autoregressive component, which captures the linear relationship between the current value of the time series and its lagged values.</a:t>
              </a:r>
            </a:p>
          </p:txBody>
        </p:sp>
        <p:sp>
          <p:nvSpPr>
            <p:cNvPr name="TextBox 10" id="10"/>
            <p:cNvSpPr txBox="true"/>
            <p:nvPr/>
          </p:nvSpPr>
          <p:spPr>
            <a:xfrm rot="0">
              <a:off x="51898" y="3036693"/>
              <a:ext cx="8545202" cy="2443218"/>
            </a:xfrm>
            <a:prstGeom prst="rect">
              <a:avLst/>
            </a:prstGeom>
          </p:spPr>
          <p:txBody>
            <a:bodyPr anchor="t" rtlCol="false" tIns="0" lIns="0" bIns="0" rIns="0">
              <a:spAutoFit/>
            </a:bodyPr>
            <a:lstStyle/>
            <a:p>
              <a:pPr>
                <a:lnSpc>
                  <a:spcPts val="2950"/>
                </a:lnSpc>
                <a:spcBef>
                  <a:spcPct val="0"/>
                </a:spcBef>
              </a:pPr>
              <a:r>
                <a:rPr lang="en-US" sz="2107">
                  <a:solidFill>
                    <a:srgbClr val="000000"/>
                  </a:solidFill>
                  <a:latin typeface="Canva Sans"/>
                </a:rPr>
                <a:t>The moving average component of ARIMA models considers the weighted sum of the error terms (residuals) from previous periods. It accounts for the short-term random fluctuations or shocks that affect the time series.</a:t>
              </a:r>
            </a:p>
          </p:txBody>
        </p:sp>
        <p:sp>
          <p:nvSpPr>
            <p:cNvPr name="TextBox 11" id="11"/>
            <p:cNvSpPr txBox="true"/>
            <p:nvPr/>
          </p:nvSpPr>
          <p:spPr>
            <a:xfrm rot="0">
              <a:off x="51898" y="6053295"/>
              <a:ext cx="7737815" cy="2442333"/>
            </a:xfrm>
            <a:prstGeom prst="rect">
              <a:avLst/>
            </a:prstGeom>
          </p:spPr>
          <p:txBody>
            <a:bodyPr anchor="t" rtlCol="false" tIns="0" lIns="0" bIns="0" rIns="0">
              <a:spAutoFit/>
            </a:bodyPr>
            <a:lstStyle/>
            <a:p>
              <a:pPr>
                <a:lnSpc>
                  <a:spcPts val="2987"/>
                </a:lnSpc>
                <a:spcBef>
                  <a:spcPct val="0"/>
                </a:spcBef>
              </a:pPr>
              <a:r>
                <a:rPr lang="en-US" sz="2133">
                  <a:solidFill>
                    <a:srgbClr val="000000"/>
                  </a:solidFill>
                  <a:latin typeface="Canva Sans"/>
                </a:rPr>
                <a:t>Integration (I) Component:  handles non-stationarity in the time series. It involves differencing the series to make it stationary by removing trends, seasonal patterns, or other non-stationary behavior</a:t>
              </a:r>
              <a:r>
                <a:rPr lang="en-US" sz="2133">
                  <a:solidFill>
                    <a:srgbClr val="000000"/>
                  </a:solidFill>
                  <a:latin typeface="Canva Sans Bold"/>
                </a:rPr>
                <a:t>.</a:t>
              </a:r>
            </a:p>
          </p:txBody>
        </p:sp>
      </p:grpSp>
      <p:sp>
        <p:nvSpPr>
          <p:cNvPr name="TextBox 12" id="12"/>
          <p:cNvSpPr txBox="true"/>
          <p:nvPr/>
        </p:nvSpPr>
        <p:spPr>
          <a:xfrm rot="0">
            <a:off x="11548811" y="1665235"/>
            <a:ext cx="6447825" cy="1012191"/>
          </a:xfrm>
          <a:prstGeom prst="rect">
            <a:avLst/>
          </a:prstGeom>
        </p:spPr>
        <p:txBody>
          <a:bodyPr anchor="t" rtlCol="false" tIns="0" lIns="0" bIns="0" rIns="0">
            <a:spAutoFit/>
          </a:bodyPr>
          <a:lstStyle/>
          <a:p>
            <a:pPr>
              <a:lnSpc>
                <a:spcPts val="4059"/>
              </a:lnSpc>
              <a:spcBef>
                <a:spcPct val="0"/>
              </a:spcBef>
            </a:pPr>
            <a:r>
              <a:rPr lang="en-US" sz="2899">
                <a:solidFill>
                  <a:srgbClr val="000000"/>
                </a:solidFill>
                <a:latin typeface="Canva Sans Bold"/>
              </a:rPr>
              <a:t>KEY CHARACTERISTICS</a:t>
            </a:r>
          </a:p>
          <a:p>
            <a:pPr>
              <a:lnSpc>
                <a:spcPts val="4059"/>
              </a:lnSpc>
              <a:spcBef>
                <a:spcPct val="0"/>
              </a:spcBef>
            </a:pPr>
            <a:r>
              <a:rPr lang="en-US" sz="2899">
                <a:solidFill>
                  <a:srgbClr val="000000"/>
                </a:solidFill>
                <a:latin typeface="Canva Sans Bold"/>
              </a:rPr>
              <a:t> OF ARIMA MODELS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Freeform 2" id="2"/>
          <p:cNvSpPr/>
          <p:nvPr/>
        </p:nvSpPr>
        <p:spPr>
          <a:xfrm flipH="false" flipV="false" rot="0">
            <a:off x="100294" y="4286195"/>
            <a:ext cx="9043706" cy="6000805"/>
          </a:xfrm>
          <a:custGeom>
            <a:avLst/>
            <a:gdLst/>
            <a:ahLst/>
            <a:cxnLst/>
            <a:rect r="r" b="b" t="t" l="l"/>
            <a:pathLst>
              <a:path h="6000805" w="9043706">
                <a:moveTo>
                  <a:pt x="0" y="0"/>
                </a:moveTo>
                <a:lnTo>
                  <a:pt x="9043706" y="0"/>
                </a:lnTo>
                <a:lnTo>
                  <a:pt x="9043706" y="6000805"/>
                </a:lnTo>
                <a:lnTo>
                  <a:pt x="0" y="6000805"/>
                </a:lnTo>
                <a:lnTo>
                  <a:pt x="0" y="0"/>
                </a:lnTo>
                <a:close/>
              </a:path>
            </a:pathLst>
          </a:custGeom>
          <a:blipFill>
            <a:blip r:embed="rId2"/>
            <a:stretch>
              <a:fillRect l="0" t="0" r="0" b="0"/>
            </a:stretch>
          </a:blipFill>
        </p:spPr>
      </p:sp>
      <p:sp>
        <p:nvSpPr>
          <p:cNvPr name="Freeform 3" id="3"/>
          <p:cNvSpPr/>
          <p:nvPr/>
        </p:nvSpPr>
        <p:spPr>
          <a:xfrm flipH="false" flipV="false" rot="0">
            <a:off x="9416470" y="4286195"/>
            <a:ext cx="9043706" cy="6000805"/>
          </a:xfrm>
          <a:custGeom>
            <a:avLst/>
            <a:gdLst/>
            <a:ahLst/>
            <a:cxnLst/>
            <a:rect r="r" b="b" t="t" l="l"/>
            <a:pathLst>
              <a:path h="6000805" w="9043706">
                <a:moveTo>
                  <a:pt x="0" y="0"/>
                </a:moveTo>
                <a:lnTo>
                  <a:pt x="9043707" y="0"/>
                </a:lnTo>
                <a:lnTo>
                  <a:pt x="9043707" y="6000805"/>
                </a:lnTo>
                <a:lnTo>
                  <a:pt x="0" y="6000805"/>
                </a:lnTo>
                <a:lnTo>
                  <a:pt x="0" y="0"/>
                </a:lnTo>
                <a:close/>
              </a:path>
            </a:pathLst>
          </a:custGeom>
          <a:blipFill>
            <a:blip r:embed="rId3"/>
            <a:stretch>
              <a:fillRect l="0" t="0" r="0" b="0"/>
            </a:stretch>
          </a:blipFill>
        </p:spPr>
      </p:sp>
      <p:sp>
        <p:nvSpPr>
          <p:cNvPr name="TextBox 4" id="4"/>
          <p:cNvSpPr txBox="true"/>
          <p:nvPr/>
        </p:nvSpPr>
        <p:spPr>
          <a:xfrm rot="0">
            <a:off x="529381" y="102116"/>
            <a:ext cx="9319408" cy="1435227"/>
          </a:xfrm>
          <a:prstGeom prst="rect">
            <a:avLst/>
          </a:prstGeom>
        </p:spPr>
        <p:txBody>
          <a:bodyPr anchor="t" rtlCol="false" tIns="0" lIns="0" bIns="0" rIns="0">
            <a:spAutoFit/>
          </a:bodyPr>
          <a:lstStyle/>
          <a:p>
            <a:pPr>
              <a:lnSpc>
                <a:spcPts val="5544"/>
              </a:lnSpc>
            </a:pPr>
            <a:r>
              <a:rPr lang="en-US" sz="5600">
                <a:solidFill>
                  <a:srgbClr val="000000"/>
                </a:solidFill>
                <a:latin typeface="Canva Sans Bold"/>
              </a:rPr>
              <a:t>GEOMETRIC BROWNIAN MOTION (GBM) </a:t>
            </a:r>
          </a:p>
        </p:txBody>
      </p:sp>
      <p:sp>
        <p:nvSpPr>
          <p:cNvPr name="TextBox 5" id="5"/>
          <p:cNvSpPr txBox="true"/>
          <p:nvPr/>
        </p:nvSpPr>
        <p:spPr>
          <a:xfrm rot="0">
            <a:off x="529381" y="1651643"/>
            <a:ext cx="5372021" cy="2327352"/>
          </a:xfrm>
          <a:prstGeom prst="rect">
            <a:avLst/>
          </a:prstGeom>
        </p:spPr>
        <p:txBody>
          <a:bodyPr anchor="t" rtlCol="false" tIns="0" lIns="0" bIns="0" rIns="0">
            <a:spAutoFit/>
          </a:bodyPr>
          <a:lstStyle/>
          <a:p>
            <a:pPr>
              <a:lnSpc>
                <a:spcPts val="2691"/>
              </a:lnSpc>
              <a:spcBef>
                <a:spcPct val="0"/>
              </a:spcBef>
            </a:pPr>
            <a:r>
              <a:rPr lang="en-US" sz="1922">
                <a:solidFill>
                  <a:srgbClr val="000000"/>
                </a:solidFill>
                <a:latin typeface="Canva Sans"/>
              </a:rPr>
              <a:t>Geometric Brownian Motion (GBM) is a mathematical model used to describe the stochastic movement of a variable over time, often applied to model stock prices and financial assets. It is a continuous-time process that assumes the variable follows a log-normal distribution.</a:t>
            </a:r>
          </a:p>
        </p:txBody>
      </p:sp>
      <p:sp>
        <p:nvSpPr>
          <p:cNvPr name="TextBox 6" id="6"/>
          <p:cNvSpPr txBox="true"/>
          <p:nvPr/>
        </p:nvSpPr>
        <p:spPr>
          <a:xfrm rot="0">
            <a:off x="7888002" y="705068"/>
            <a:ext cx="11620267" cy="3581127"/>
          </a:xfrm>
          <a:prstGeom prst="rect">
            <a:avLst/>
          </a:prstGeom>
        </p:spPr>
        <p:txBody>
          <a:bodyPr anchor="t" rtlCol="false" tIns="0" lIns="0" bIns="0" rIns="0">
            <a:spAutoFit/>
          </a:bodyPr>
          <a:lstStyle/>
          <a:p>
            <a:pPr>
              <a:lnSpc>
                <a:spcPts val="3165"/>
              </a:lnSpc>
              <a:spcBef>
                <a:spcPct val="0"/>
              </a:spcBef>
            </a:pPr>
            <a:r>
              <a:rPr lang="en-US" sz="2260">
                <a:solidFill>
                  <a:srgbClr val="18072B"/>
                </a:solidFill>
                <a:latin typeface="Canva Sans"/>
              </a:rPr>
              <a:t>The autoregressive equation for GBM can be represented as:</a:t>
            </a:r>
          </a:p>
          <a:p>
            <a:pPr>
              <a:lnSpc>
                <a:spcPts val="3165"/>
              </a:lnSpc>
              <a:spcBef>
                <a:spcPct val="0"/>
              </a:spcBef>
            </a:pPr>
            <a:r>
              <a:rPr lang="en-US" sz="2260">
                <a:solidFill>
                  <a:srgbClr val="18072B"/>
                </a:solidFill>
                <a:latin typeface="Canva Sans Bold"/>
              </a:rPr>
              <a:t>S(t) = S(t-1) * exp((μ - 0.5 * σ^2) * Δt + σ * ε * √(Δt))</a:t>
            </a:r>
          </a:p>
          <a:p>
            <a:pPr>
              <a:lnSpc>
                <a:spcPts val="3165"/>
              </a:lnSpc>
              <a:spcBef>
                <a:spcPct val="0"/>
              </a:spcBef>
            </a:pPr>
            <a:r>
              <a:rPr lang="en-US" sz="2260">
                <a:solidFill>
                  <a:srgbClr val="18072B"/>
                </a:solidFill>
                <a:latin typeface="Canva Sans"/>
              </a:rPr>
              <a:t>In this equation:</a:t>
            </a:r>
          </a:p>
          <a:p>
            <a:pPr marL="488095" indent="-244048" lvl="1">
              <a:lnSpc>
                <a:spcPts val="3165"/>
              </a:lnSpc>
              <a:buFont typeface="Arial"/>
              <a:buChar char="•"/>
            </a:pPr>
            <a:r>
              <a:rPr lang="en-US" sz="2260">
                <a:solidFill>
                  <a:srgbClr val="18072B"/>
                </a:solidFill>
                <a:latin typeface="Canva Sans"/>
              </a:rPr>
              <a:t>S(t) represents the stock price at time t.</a:t>
            </a:r>
          </a:p>
          <a:p>
            <a:pPr marL="488095" indent="-244048" lvl="1">
              <a:lnSpc>
                <a:spcPts val="3165"/>
              </a:lnSpc>
              <a:buFont typeface="Arial"/>
              <a:buChar char="•"/>
            </a:pPr>
            <a:r>
              <a:rPr lang="en-US" sz="2260">
                <a:solidFill>
                  <a:srgbClr val="18072B"/>
                </a:solidFill>
                <a:latin typeface="Canva Sans"/>
              </a:rPr>
              <a:t>S(t-1) represents the stock price at the previous time step (t-1).</a:t>
            </a:r>
          </a:p>
          <a:p>
            <a:pPr marL="488095" indent="-244048" lvl="1">
              <a:lnSpc>
                <a:spcPts val="3165"/>
              </a:lnSpc>
              <a:buFont typeface="Arial"/>
              <a:buChar char="•"/>
            </a:pPr>
            <a:r>
              <a:rPr lang="en-US" sz="2260">
                <a:solidFill>
                  <a:srgbClr val="18072B"/>
                </a:solidFill>
                <a:latin typeface="Canva Sans"/>
              </a:rPr>
              <a:t>μ represents the drift or average rate of return of the stock.</a:t>
            </a:r>
          </a:p>
          <a:p>
            <a:pPr marL="488095" indent="-244048" lvl="1">
              <a:lnSpc>
                <a:spcPts val="3165"/>
              </a:lnSpc>
              <a:buFont typeface="Arial"/>
              <a:buChar char="•"/>
            </a:pPr>
            <a:r>
              <a:rPr lang="en-US" sz="2260">
                <a:solidFill>
                  <a:srgbClr val="18072B"/>
                </a:solidFill>
                <a:latin typeface="Canva Sans"/>
              </a:rPr>
              <a:t>σ represents the volatility or standard deviation of the stock's returns.</a:t>
            </a:r>
          </a:p>
          <a:p>
            <a:pPr marL="488095" indent="-244048" lvl="1">
              <a:lnSpc>
                <a:spcPts val="3165"/>
              </a:lnSpc>
              <a:buFont typeface="Arial"/>
              <a:buChar char="•"/>
            </a:pPr>
            <a:r>
              <a:rPr lang="en-US" sz="2260">
                <a:solidFill>
                  <a:srgbClr val="18072B"/>
                </a:solidFill>
                <a:latin typeface="Canva Sans"/>
              </a:rPr>
              <a:t>Δt represents the time interval between t and t-1.</a:t>
            </a:r>
          </a:p>
          <a:p>
            <a:pPr marL="488095" indent="-244048" lvl="1">
              <a:lnSpc>
                <a:spcPts val="3165"/>
              </a:lnSpc>
              <a:buFont typeface="Arial"/>
              <a:buChar char="•"/>
            </a:pPr>
            <a:r>
              <a:rPr lang="en-US" sz="2260">
                <a:solidFill>
                  <a:srgbClr val="18072B"/>
                </a:solidFill>
                <a:latin typeface="Canva Sans"/>
              </a:rPr>
              <a:t>ε represents a standard normal random variable.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Freeform 2" id="2"/>
          <p:cNvSpPr/>
          <p:nvPr/>
        </p:nvSpPr>
        <p:spPr>
          <a:xfrm flipH="false" flipV="false" rot="0">
            <a:off x="100294" y="4286195"/>
            <a:ext cx="9043706" cy="6000805"/>
          </a:xfrm>
          <a:custGeom>
            <a:avLst/>
            <a:gdLst/>
            <a:ahLst/>
            <a:cxnLst/>
            <a:rect r="r" b="b" t="t" l="l"/>
            <a:pathLst>
              <a:path h="6000805" w="9043706">
                <a:moveTo>
                  <a:pt x="0" y="0"/>
                </a:moveTo>
                <a:lnTo>
                  <a:pt x="9043706" y="0"/>
                </a:lnTo>
                <a:lnTo>
                  <a:pt x="9043706" y="6000805"/>
                </a:lnTo>
                <a:lnTo>
                  <a:pt x="0" y="6000805"/>
                </a:lnTo>
                <a:lnTo>
                  <a:pt x="0" y="0"/>
                </a:lnTo>
                <a:close/>
              </a:path>
            </a:pathLst>
          </a:custGeom>
          <a:blipFill>
            <a:blip r:embed="rId2"/>
            <a:stretch>
              <a:fillRect l="0" t="0" r="0" b="0"/>
            </a:stretch>
          </a:blipFill>
        </p:spPr>
      </p:sp>
      <p:sp>
        <p:nvSpPr>
          <p:cNvPr name="Freeform 3" id="3"/>
          <p:cNvSpPr/>
          <p:nvPr/>
        </p:nvSpPr>
        <p:spPr>
          <a:xfrm flipH="false" flipV="false" rot="0">
            <a:off x="9416470" y="4286195"/>
            <a:ext cx="9043706" cy="6000805"/>
          </a:xfrm>
          <a:custGeom>
            <a:avLst/>
            <a:gdLst/>
            <a:ahLst/>
            <a:cxnLst/>
            <a:rect r="r" b="b" t="t" l="l"/>
            <a:pathLst>
              <a:path h="6000805" w="9043706">
                <a:moveTo>
                  <a:pt x="0" y="0"/>
                </a:moveTo>
                <a:lnTo>
                  <a:pt x="9043707" y="0"/>
                </a:lnTo>
                <a:lnTo>
                  <a:pt x="9043707" y="6000805"/>
                </a:lnTo>
                <a:lnTo>
                  <a:pt x="0" y="6000805"/>
                </a:lnTo>
                <a:lnTo>
                  <a:pt x="0" y="0"/>
                </a:lnTo>
                <a:close/>
              </a:path>
            </a:pathLst>
          </a:custGeom>
          <a:blipFill>
            <a:blip r:embed="rId3"/>
            <a:stretch>
              <a:fillRect l="0" t="0" r="0" b="0"/>
            </a:stretch>
          </a:blipFill>
        </p:spPr>
      </p:sp>
      <p:sp>
        <p:nvSpPr>
          <p:cNvPr name="TextBox 4" id="4"/>
          <p:cNvSpPr txBox="true"/>
          <p:nvPr/>
        </p:nvSpPr>
        <p:spPr>
          <a:xfrm rot="0">
            <a:off x="529381" y="102116"/>
            <a:ext cx="9319408" cy="1435227"/>
          </a:xfrm>
          <a:prstGeom prst="rect">
            <a:avLst/>
          </a:prstGeom>
        </p:spPr>
        <p:txBody>
          <a:bodyPr anchor="t" rtlCol="false" tIns="0" lIns="0" bIns="0" rIns="0">
            <a:spAutoFit/>
          </a:bodyPr>
          <a:lstStyle/>
          <a:p>
            <a:pPr>
              <a:lnSpc>
                <a:spcPts val="5544"/>
              </a:lnSpc>
            </a:pPr>
            <a:r>
              <a:rPr lang="en-US" sz="5600">
                <a:solidFill>
                  <a:srgbClr val="000000"/>
                </a:solidFill>
                <a:latin typeface="Canva Sans Bold"/>
              </a:rPr>
              <a:t>GEOMETRIC BROWNIAN MOTION (GBM) </a:t>
            </a:r>
          </a:p>
        </p:txBody>
      </p:sp>
      <p:sp>
        <p:nvSpPr>
          <p:cNvPr name="TextBox 5" id="5"/>
          <p:cNvSpPr txBox="true"/>
          <p:nvPr/>
        </p:nvSpPr>
        <p:spPr>
          <a:xfrm rot="0">
            <a:off x="529381" y="1651643"/>
            <a:ext cx="5372021" cy="2327352"/>
          </a:xfrm>
          <a:prstGeom prst="rect">
            <a:avLst/>
          </a:prstGeom>
        </p:spPr>
        <p:txBody>
          <a:bodyPr anchor="t" rtlCol="false" tIns="0" lIns="0" bIns="0" rIns="0">
            <a:spAutoFit/>
          </a:bodyPr>
          <a:lstStyle/>
          <a:p>
            <a:pPr>
              <a:lnSpc>
                <a:spcPts val="2691"/>
              </a:lnSpc>
              <a:spcBef>
                <a:spcPct val="0"/>
              </a:spcBef>
            </a:pPr>
            <a:r>
              <a:rPr lang="en-US" sz="1922">
                <a:solidFill>
                  <a:srgbClr val="000000"/>
                </a:solidFill>
                <a:latin typeface="Canva Sans"/>
              </a:rPr>
              <a:t>Geometric Brownian Motion (GBM) is a mathematical model used to describe the stochastic movement of a variable over time, often applied to model stock prices and financial assets. It is a continuous-time process that assumes the variable follows a log-normal distribution.</a:t>
            </a:r>
          </a:p>
        </p:txBody>
      </p:sp>
      <p:sp>
        <p:nvSpPr>
          <p:cNvPr name="TextBox 6" id="6"/>
          <p:cNvSpPr txBox="true"/>
          <p:nvPr/>
        </p:nvSpPr>
        <p:spPr>
          <a:xfrm rot="0">
            <a:off x="6287653" y="1328699"/>
            <a:ext cx="11313251" cy="2650295"/>
          </a:xfrm>
          <a:prstGeom prst="rect">
            <a:avLst/>
          </a:prstGeom>
        </p:spPr>
        <p:txBody>
          <a:bodyPr anchor="t" rtlCol="false" tIns="0" lIns="0" bIns="0" rIns="0">
            <a:spAutoFit/>
          </a:bodyPr>
          <a:lstStyle/>
          <a:p>
            <a:pPr>
              <a:lnSpc>
                <a:spcPts val="3020"/>
              </a:lnSpc>
              <a:spcBef>
                <a:spcPct val="0"/>
              </a:spcBef>
            </a:pPr>
            <a:r>
              <a:rPr lang="en-US" sz="2157">
                <a:solidFill>
                  <a:srgbClr val="000000"/>
                </a:solidFill>
                <a:latin typeface="Canva Sans"/>
              </a:rPr>
              <a:t>I generated simulations of Geometric Brownian Motion (GBM) with a mean equal to the mean of the training data for a specific stock and  variance equals to 0.05. From these simulations, I selected the simulation that best fit the training data for that stock. I determined the best fit simulation by comparing the mean squared error (MSE) between the simulated prices and the prices from the training data. If the RMSE between the simulation and training data prices was less than 3.0, I considered that simulation as the best fit for the particular stock.</a:t>
            </a:r>
          </a:p>
        </p:txBody>
      </p:sp>
    </p:spTree>
  </p:cSld>
  <p:clrMapOvr>
    <a:masterClrMapping/>
  </p:clrMapOvr>
  <p:transition spd="fast">
    <p:cover dir="d"/>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Freeform 2" id="2"/>
          <p:cNvSpPr/>
          <p:nvPr/>
        </p:nvSpPr>
        <p:spPr>
          <a:xfrm flipH="false" flipV="false" rot="0">
            <a:off x="9319408" y="4103257"/>
            <a:ext cx="9398238" cy="6183743"/>
          </a:xfrm>
          <a:custGeom>
            <a:avLst/>
            <a:gdLst/>
            <a:ahLst/>
            <a:cxnLst/>
            <a:rect r="r" b="b" t="t" l="l"/>
            <a:pathLst>
              <a:path h="6183743" w="9398238">
                <a:moveTo>
                  <a:pt x="0" y="0"/>
                </a:moveTo>
                <a:lnTo>
                  <a:pt x="9398238" y="0"/>
                </a:lnTo>
                <a:lnTo>
                  <a:pt x="9398238" y="6183743"/>
                </a:lnTo>
                <a:lnTo>
                  <a:pt x="0" y="6183743"/>
                </a:lnTo>
                <a:lnTo>
                  <a:pt x="0" y="0"/>
                </a:lnTo>
                <a:close/>
              </a:path>
            </a:pathLst>
          </a:custGeom>
          <a:blipFill>
            <a:blip r:embed="rId2"/>
            <a:stretch>
              <a:fillRect l="0" t="0" r="0" b="0"/>
            </a:stretch>
          </a:blipFill>
        </p:spPr>
      </p:sp>
      <p:sp>
        <p:nvSpPr>
          <p:cNvPr name="TextBox 3" id="3"/>
          <p:cNvSpPr txBox="true"/>
          <p:nvPr/>
        </p:nvSpPr>
        <p:spPr>
          <a:xfrm rot="0">
            <a:off x="610269" y="995688"/>
            <a:ext cx="5720237" cy="2825877"/>
          </a:xfrm>
          <a:prstGeom prst="rect">
            <a:avLst/>
          </a:prstGeom>
        </p:spPr>
        <p:txBody>
          <a:bodyPr anchor="t" rtlCol="false" tIns="0" lIns="0" bIns="0" rIns="0">
            <a:spAutoFit/>
          </a:bodyPr>
          <a:lstStyle/>
          <a:p>
            <a:pPr>
              <a:lnSpc>
                <a:spcPts val="5544"/>
              </a:lnSpc>
            </a:pPr>
            <a:r>
              <a:rPr lang="en-US" sz="5600">
                <a:solidFill>
                  <a:srgbClr val="000000"/>
                </a:solidFill>
                <a:latin typeface="Canva Sans Bold"/>
              </a:rPr>
              <a:t>GEOMETRIC BROWNIAN MOTION </a:t>
            </a:r>
          </a:p>
          <a:p>
            <a:pPr>
              <a:lnSpc>
                <a:spcPts val="5544"/>
              </a:lnSpc>
            </a:pPr>
            <a:r>
              <a:rPr lang="en-US" sz="5600">
                <a:solidFill>
                  <a:srgbClr val="000000"/>
                </a:solidFill>
                <a:latin typeface="Canva Sans Bold"/>
              </a:rPr>
              <a:t>(GBM)</a:t>
            </a:r>
          </a:p>
        </p:txBody>
      </p:sp>
      <p:sp>
        <p:nvSpPr>
          <p:cNvPr name="Freeform 4" id="4"/>
          <p:cNvSpPr/>
          <p:nvPr/>
        </p:nvSpPr>
        <p:spPr>
          <a:xfrm flipH="false" flipV="false" rot="0">
            <a:off x="0" y="4103257"/>
            <a:ext cx="9319408" cy="6183743"/>
          </a:xfrm>
          <a:custGeom>
            <a:avLst/>
            <a:gdLst/>
            <a:ahLst/>
            <a:cxnLst/>
            <a:rect r="r" b="b" t="t" l="l"/>
            <a:pathLst>
              <a:path h="6183743" w="9319408">
                <a:moveTo>
                  <a:pt x="0" y="0"/>
                </a:moveTo>
                <a:lnTo>
                  <a:pt x="9319408" y="0"/>
                </a:lnTo>
                <a:lnTo>
                  <a:pt x="9319408" y="6183743"/>
                </a:lnTo>
                <a:lnTo>
                  <a:pt x="0" y="6183743"/>
                </a:lnTo>
                <a:lnTo>
                  <a:pt x="0" y="0"/>
                </a:lnTo>
                <a:close/>
              </a:path>
            </a:pathLst>
          </a:custGeom>
          <a:blipFill>
            <a:blip r:embed="rId3"/>
            <a:stretch>
              <a:fillRect l="0" t="0" r="0" b="0"/>
            </a:stretch>
          </a:blipFill>
        </p:spPr>
      </p:sp>
      <p:sp>
        <p:nvSpPr>
          <p:cNvPr name="TextBox 5" id="5"/>
          <p:cNvSpPr txBox="true"/>
          <p:nvPr/>
        </p:nvSpPr>
        <p:spPr>
          <a:xfrm rot="0">
            <a:off x="5874292" y="833763"/>
            <a:ext cx="11909336" cy="3256951"/>
          </a:xfrm>
          <a:prstGeom prst="rect">
            <a:avLst/>
          </a:prstGeom>
        </p:spPr>
        <p:txBody>
          <a:bodyPr anchor="t" rtlCol="false" tIns="0" lIns="0" bIns="0" rIns="0">
            <a:spAutoFit/>
          </a:bodyPr>
          <a:lstStyle/>
          <a:p>
            <a:pPr>
              <a:lnSpc>
                <a:spcPts val="3708"/>
              </a:lnSpc>
            </a:pPr>
            <a:r>
              <a:rPr lang="en-US" sz="2648">
                <a:solidFill>
                  <a:srgbClr val="000000"/>
                </a:solidFill>
                <a:latin typeface="Canva Sans Italics"/>
              </a:rPr>
              <a:t>VOLATILITY CLUSTERING TEST:</a:t>
            </a:r>
          </a:p>
          <a:p>
            <a:pPr marL="571827" indent="-285913" lvl="1">
              <a:lnSpc>
                <a:spcPts val="3708"/>
              </a:lnSpc>
              <a:buFont typeface="Arial"/>
              <a:buChar char="•"/>
            </a:pPr>
            <a:r>
              <a:rPr lang="en-US" sz="2648">
                <a:solidFill>
                  <a:srgbClr val="000000"/>
                </a:solidFill>
                <a:latin typeface="Canva Sans Italics"/>
              </a:rPr>
              <a:t>GBM assumes constant volatility over time, meaning that the variance of returns remains constant.</a:t>
            </a:r>
          </a:p>
          <a:p>
            <a:pPr marL="571827" indent="-285913" lvl="1">
              <a:lnSpc>
                <a:spcPts val="3708"/>
              </a:lnSpc>
              <a:buFont typeface="Arial"/>
              <a:buChar char="•"/>
            </a:pPr>
            <a:r>
              <a:rPr lang="en-US" sz="2648">
                <a:solidFill>
                  <a:srgbClr val="000000"/>
                </a:solidFill>
                <a:latin typeface="Canva Sans Italics"/>
              </a:rPr>
              <a:t>Calculated the squared returns (or absolute returns) and examined their volatility pattern.</a:t>
            </a:r>
          </a:p>
          <a:p>
            <a:pPr marL="571827" indent="-285913" lvl="1">
              <a:lnSpc>
                <a:spcPts val="3708"/>
              </a:lnSpc>
              <a:buFont typeface="Arial"/>
              <a:buChar char="•"/>
            </a:pPr>
            <a:r>
              <a:rPr lang="en-US" sz="2648">
                <a:solidFill>
                  <a:srgbClr val="000000"/>
                </a:solidFill>
                <a:latin typeface="Canva Sans Italics"/>
              </a:rPr>
              <a:t>Conducted test for volatility clustering, GARCH test.</a:t>
            </a:r>
          </a:p>
          <a:p>
            <a:pPr algn="ctr">
              <a:lnSpc>
                <a:spcPts val="3708"/>
              </a:lnSpc>
              <a:spcBef>
                <a:spcPct val="0"/>
              </a:spcBef>
            </a:pPr>
          </a:p>
        </p:txBody>
      </p:sp>
    </p:spTree>
  </p:cSld>
  <p:clrMapOvr>
    <a:masterClrMapping/>
  </p:clrMapOvr>
  <p:transition spd="fast">
    <p:cover dir="d"/>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94" r="0" b="12405"/>
          <a:stretch>
            <a:fillRect/>
          </a:stretch>
        </p:blipFill>
        <p:spPr>
          <a:xfrm flipH="false" flipV="false">
            <a:off x="0" y="0"/>
            <a:ext cx="18288000" cy="10287000"/>
          </a:xfrm>
          <a:prstGeom prst="rect">
            <a:avLst/>
          </a:prstGeom>
        </p:spPr>
      </p:pic>
      <p:sp>
        <p:nvSpPr>
          <p:cNvPr name="Freeform 3" id="3"/>
          <p:cNvSpPr/>
          <p:nvPr/>
        </p:nvSpPr>
        <p:spPr>
          <a:xfrm flipH="false" flipV="false" rot="-10732207">
            <a:off x="7835833" y="-189045"/>
            <a:ext cx="14126902" cy="14126902"/>
          </a:xfrm>
          <a:custGeom>
            <a:avLst/>
            <a:gdLst/>
            <a:ahLst/>
            <a:cxnLst/>
            <a:rect r="r" b="b" t="t" l="l"/>
            <a:pathLst>
              <a:path h="14126902" w="14126902">
                <a:moveTo>
                  <a:pt x="0" y="0"/>
                </a:moveTo>
                <a:lnTo>
                  <a:pt x="14126902" y="0"/>
                </a:lnTo>
                <a:lnTo>
                  <a:pt x="14126902" y="14126903"/>
                </a:lnTo>
                <a:lnTo>
                  <a:pt x="0" y="14126903"/>
                </a:lnTo>
                <a:lnTo>
                  <a:pt x="0" y="0"/>
                </a:lnTo>
                <a:close/>
              </a:path>
            </a:pathLst>
          </a:custGeom>
          <a:blipFill>
            <a:blip r:embed="rId3">
              <a:alphaModFix amt="7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869018" y="0"/>
            <a:ext cx="10418482" cy="10418482"/>
          </a:xfrm>
          <a:custGeom>
            <a:avLst/>
            <a:gdLst/>
            <a:ahLst/>
            <a:cxnLst/>
            <a:rect r="r" b="b" t="t" l="l"/>
            <a:pathLst>
              <a:path h="10418482" w="10418482">
                <a:moveTo>
                  <a:pt x="0" y="0"/>
                </a:moveTo>
                <a:lnTo>
                  <a:pt x="10418482" y="0"/>
                </a:lnTo>
                <a:lnTo>
                  <a:pt x="10418482" y="10418482"/>
                </a:lnTo>
                <a:lnTo>
                  <a:pt x="0" y="10418482"/>
                </a:lnTo>
                <a:lnTo>
                  <a:pt x="0" y="0"/>
                </a:lnTo>
                <a:close/>
              </a:path>
            </a:pathLst>
          </a:custGeom>
          <a:blipFill>
            <a:blip r:embed="rId5">
              <a:alphaModFix amt="17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742041">
            <a:off x="1911661" y="-1851428"/>
            <a:ext cx="12936810" cy="13527083"/>
          </a:xfrm>
          <a:custGeom>
            <a:avLst/>
            <a:gdLst/>
            <a:ahLst/>
            <a:cxnLst/>
            <a:rect r="r" b="b" t="t" l="l"/>
            <a:pathLst>
              <a:path h="13527083" w="12936810">
                <a:moveTo>
                  <a:pt x="0" y="0"/>
                </a:moveTo>
                <a:lnTo>
                  <a:pt x="12936810" y="0"/>
                </a:lnTo>
                <a:lnTo>
                  <a:pt x="12936810" y="13527083"/>
                </a:lnTo>
                <a:lnTo>
                  <a:pt x="0" y="13527083"/>
                </a:lnTo>
                <a:lnTo>
                  <a:pt x="0" y="0"/>
                </a:lnTo>
                <a:close/>
              </a:path>
            </a:pathLst>
          </a:custGeom>
          <a:blipFill>
            <a:blip r:embed="rId7">
              <a:alphaModFix amt="29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002772">
            <a:off x="7720179" y="6193841"/>
            <a:ext cx="4460745" cy="2327698"/>
          </a:xfrm>
          <a:custGeom>
            <a:avLst/>
            <a:gdLst/>
            <a:ahLst/>
            <a:cxnLst/>
            <a:rect r="r" b="b" t="t" l="l"/>
            <a:pathLst>
              <a:path h="2327698" w="4460745">
                <a:moveTo>
                  <a:pt x="0" y="0"/>
                </a:moveTo>
                <a:lnTo>
                  <a:pt x="4460745" y="0"/>
                </a:lnTo>
                <a:lnTo>
                  <a:pt x="4460745" y="2327698"/>
                </a:lnTo>
                <a:lnTo>
                  <a:pt x="0" y="2327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47202" y="-2603804"/>
            <a:ext cx="4092356" cy="4114800"/>
          </a:xfrm>
          <a:custGeom>
            <a:avLst/>
            <a:gdLst/>
            <a:ahLst/>
            <a:cxnLst/>
            <a:rect r="r" b="b" t="t" l="l"/>
            <a:pathLst>
              <a:path h="4114800" w="4092356">
                <a:moveTo>
                  <a:pt x="0" y="0"/>
                </a:moveTo>
                <a:lnTo>
                  <a:pt x="4092355" y="0"/>
                </a:lnTo>
                <a:lnTo>
                  <a:pt x="4092355"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5752675" y="9002992"/>
            <a:ext cx="4092356" cy="4114800"/>
          </a:xfrm>
          <a:custGeom>
            <a:avLst/>
            <a:gdLst/>
            <a:ahLst/>
            <a:cxnLst/>
            <a:rect r="r" b="b" t="t" l="l"/>
            <a:pathLst>
              <a:path h="4114800" w="4092356">
                <a:moveTo>
                  <a:pt x="0" y="0"/>
                </a:moveTo>
                <a:lnTo>
                  <a:pt x="4092356" y="0"/>
                </a:lnTo>
                <a:lnTo>
                  <a:pt x="40923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545153" y="2884050"/>
            <a:ext cx="373664" cy="373664"/>
          </a:xfrm>
          <a:custGeom>
            <a:avLst/>
            <a:gdLst/>
            <a:ahLst/>
            <a:cxnLst/>
            <a:rect r="r" b="b" t="t" l="l"/>
            <a:pathLst>
              <a:path h="373664" w="373664">
                <a:moveTo>
                  <a:pt x="0" y="0"/>
                </a:moveTo>
                <a:lnTo>
                  <a:pt x="373664" y="0"/>
                </a:lnTo>
                <a:lnTo>
                  <a:pt x="373664" y="373664"/>
                </a:lnTo>
                <a:lnTo>
                  <a:pt x="0" y="3736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4712452" y="5525556"/>
            <a:ext cx="373664" cy="373664"/>
          </a:xfrm>
          <a:custGeom>
            <a:avLst/>
            <a:gdLst/>
            <a:ahLst/>
            <a:cxnLst/>
            <a:rect r="r" b="b" t="t" l="l"/>
            <a:pathLst>
              <a:path h="373664" w="373664">
                <a:moveTo>
                  <a:pt x="0" y="0"/>
                </a:moveTo>
                <a:lnTo>
                  <a:pt x="373664" y="0"/>
                </a:lnTo>
                <a:lnTo>
                  <a:pt x="373664" y="373663"/>
                </a:lnTo>
                <a:lnTo>
                  <a:pt x="0" y="37366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3009544" y="7997985"/>
            <a:ext cx="244053" cy="244053"/>
          </a:xfrm>
          <a:custGeom>
            <a:avLst/>
            <a:gdLst/>
            <a:ahLst/>
            <a:cxnLst/>
            <a:rect r="r" b="b" t="t" l="l"/>
            <a:pathLst>
              <a:path h="244053" w="244053">
                <a:moveTo>
                  <a:pt x="0" y="0"/>
                </a:moveTo>
                <a:lnTo>
                  <a:pt x="244053" y="0"/>
                </a:lnTo>
                <a:lnTo>
                  <a:pt x="244053" y="244053"/>
                </a:lnTo>
                <a:lnTo>
                  <a:pt x="0" y="2440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6454052" y="1942039"/>
            <a:ext cx="244053" cy="244053"/>
          </a:xfrm>
          <a:custGeom>
            <a:avLst/>
            <a:gdLst/>
            <a:ahLst/>
            <a:cxnLst/>
            <a:rect r="r" b="b" t="t" l="l"/>
            <a:pathLst>
              <a:path h="244053" w="244053">
                <a:moveTo>
                  <a:pt x="0" y="0"/>
                </a:moveTo>
                <a:lnTo>
                  <a:pt x="244053" y="0"/>
                </a:lnTo>
                <a:lnTo>
                  <a:pt x="244053" y="244053"/>
                </a:lnTo>
                <a:lnTo>
                  <a:pt x="0" y="2440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7941441" y="9136274"/>
            <a:ext cx="244053" cy="244053"/>
          </a:xfrm>
          <a:custGeom>
            <a:avLst/>
            <a:gdLst/>
            <a:ahLst/>
            <a:cxnLst/>
            <a:rect r="r" b="b" t="t" l="l"/>
            <a:pathLst>
              <a:path h="244053" w="244053">
                <a:moveTo>
                  <a:pt x="0" y="0"/>
                </a:moveTo>
                <a:lnTo>
                  <a:pt x="244053" y="0"/>
                </a:lnTo>
                <a:lnTo>
                  <a:pt x="244053" y="244052"/>
                </a:lnTo>
                <a:lnTo>
                  <a:pt x="0" y="2440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8450919" y="2724341"/>
            <a:ext cx="693081" cy="693081"/>
          </a:xfrm>
          <a:custGeom>
            <a:avLst/>
            <a:gdLst/>
            <a:ahLst/>
            <a:cxnLst/>
            <a:rect r="r" b="b" t="t" l="l"/>
            <a:pathLst>
              <a:path h="693081" w="693081">
                <a:moveTo>
                  <a:pt x="0" y="0"/>
                </a:moveTo>
                <a:lnTo>
                  <a:pt x="693081" y="0"/>
                </a:lnTo>
                <a:lnTo>
                  <a:pt x="693081" y="693082"/>
                </a:lnTo>
                <a:lnTo>
                  <a:pt x="0" y="6930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5" id="15"/>
          <p:cNvSpPr txBox="true"/>
          <p:nvPr/>
        </p:nvSpPr>
        <p:spPr>
          <a:xfrm rot="0">
            <a:off x="6371685" y="3628964"/>
            <a:ext cx="9146848" cy="3046255"/>
          </a:xfrm>
          <a:prstGeom prst="rect">
            <a:avLst/>
          </a:prstGeom>
        </p:spPr>
        <p:txBody>
          <a:bodyPr anchor="t" rtlCol="false" tIns="0" lIns="0" bIns="0" rIns="0">
            <a:spAutoFit/>
          </a:bodyPr>
          <a:lstStyle/>
          <a:p>
            <a:pPr algn="ctr">
              <a:lnSpc>
                <a:spcPts val="8111"/>
              </a:lnSpc>
            </a:pPr>
          </a:p>
          <a:p>
            <a:pPr algn="ctr">
              <a:lnSpc>
                <a:spcPts val="8111"/>
              </a:lnSpc>
            </a:pPr>
            <a:r>
              <a:rPr lang="en-US" sz="5793">
                <a:solidFill>
                  <a:srgbClr val="FFFFFF"/>
                </a:solidFill>
                <a:latin typeface="Muli Black"/>
              </a:rPr>
              <a:t>MODEL EVALUATION</a:t>
            </a:r>
          </a:p>
          <a:p>
            <a:pPr algn="ctr">
              <a:lnSpc>
                <a:spcPts val="8111"/>
              </a:lnSpc>
              <a:spcBef>
                <a:spcPct val="0"/>
              </a:spcBef>
            </a:pPr>
          </a:p>
        </p:txBody>
      </p:sp>
      <p:sp>
        <p:nvSpPr>
          <p:cNvPr name="Freeform 16" id="16"/>
          <p:cNvSpPr/>
          <p:nvPr/>
        </p:nvSpPr>
        <p:spPr>
          <a:xfrm flipH="false" flipV="false" rot="0">
            <a:off x="12998460" y="841868"/>
            <a:ext cx="373664" cy="373664"/>
          </a:xfrm>
          <a:custGeom>
            <a:avLst/>
            <a:gdLst/>
            <a:ahLst/>
            <a:cxnLst/>
            <a:rect r="r" b="b" t="t" l="l"/>
            <a:pathLst>
              <a:path h="373664" w="373664">
                <a:moveTo>
                  <a:pt x="0" y="0"/>
                </a:moveTo>
                <a:lnTo>
                  <a:pt x="373664" y="0"/>
                </a:lnTo>
                <a:lnTo>
                  <a:pt x="373664" y="373664"/>
                </a:lnTo>
                <a:lnTo>
                  <a:pt x="0" y="3736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7" id="17"/>
          <p:cNvGrpSpPr>
            <a:grpSpLocks noChangeAspect="true"/>
          </p:cNvGrpSpPr>
          <p:nvPr/>
        </p:nvGrpSpPr>
        <p:grpSpPr>
          <a:xfrm rot="0">
            <a:off x="4486207" y="4088882"/>
            <a:ext cx="2089872" cy="2089872"/>
            <a:chOff x="0" y="0"/>
            <a:chExt cx="3282950" cy="3282950"/>
          </a:xfrm>
        </p:grpSpPr>
        <p:sp>
          <p:nvSpPr>
            <p:cNvPr name="Freeform 18" id="18"/>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17"/>
              <a:stretch>
                <a:fillRect l="-27319" t="0" r="-27319" b="0"/>
              </a:stretch>
            </a:blipFill>
          </p:spPr>
        </p:sp>
      </p:grpSp>
    </p:spTree>
  </p:cSld>
  <p:clrMapOvr>
    <a:masterClrMapping/>
  </p:clrMapOvr>
  <p:transition spd="fast">
    <p:circl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4592" y="311958"/>
            <a:ext cx="17178817" cy="9663084"/>
            <a:chOff x="0" y="0"/>
            <a:chExt cx="6570580" cy="3695951"/>
          </a:xfrm>
        </p:grpSpPr>
        <p:sp>
          <p:nvSpPr>
            <p:cNvPr name="Freeform 3" id="3"/>
            <p:cNvSpPr/>
            <p:nvPr/>
          </p:nvSpPr>
          <p:spPr>
            <a:xfrm flipH="false" flipV="false" rot="0">
              <a:off x="0" y="0"/>
              <a:ext cx="6570580" cy="3695952"/>
            </a:xfrm>
            <a:custGeom>
              <a:avLst/>
              <a:gdLst/>
              <a:ahLst/>
              <a:cxnLst/>
              <a:rect r="r" b="b" t="t" l="l"/>
              <a:pathLst>
                <a:path h="3695952" w="6570580">
                  <a:moveTo>
                    <a:pt x="0" y="0"/>
                  </a:moveTo>
                  <a:lnTo>
                    <a:pt x="6570580" y="0"/>
                  </a:lnTo>
                  <a:lnTo>
                    <a:pt x="6570580" y="3695952"/>
                  </a:lnTo>
                  <a:lnTo>
                    <a:pt x="0" y="3695952"/>
                  </a:lnTo>
                  <a:close/>
                </a:path>
              </a:pathLst>
            </a:custGeom>
            <a:solidFill>
              <a:srgbClr val="0466C8">
                <a:alpha val="64706"/>
              </a:srgbClr>
            </a:solidFill>
          </p:spPr>
        </p:sp>
      </p:grpSp>
      <p:grpSp>
        <p:nvGrpSpPr>
          <p:cNvPr name="Group 4" id="4"/>
          <p:cNvGrpSpPr/>
          <p:nvPr/>
        </p:nvGrpSpPr>
        <p:grpSpPr>
          <a:xfrm rot="0">
            <a:off x="1389122" y="3279726"/>
            <a:ext cx="4784495" cy="5859233"/>
            <a:chOff x="0" y="0"/>
            <a:chExt cx="1390252" cy="1702544"/>
          </a:xfrm>
        </p:grpSpPr>
        <p:sp>
          <p:nvSpPr>
            <p:cNvPr name="Freeform 5" id="5"/>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DFDFD"/>
            </a:solidFill>
            <a:ln w="38100">
              <a:solidFill>
                <a:srgbClr val="000000"/>
              </a:solidFill>
            </a:ln>
          </p:spPr>
        </p:sp>
        <p:sp>
          <p:nvSpPr>
            <p:cNvPr name="TextBox 6" id="6"/>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176585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6751753" y="3279726"/>
            <a:ext cx="4784495" cy="5859233"/>
            <a:chOff x="0" y="0"/>
            <a:chExt cx="1390252" cy="1702544"/>
          </a:xfrm>
        </p:grpSpPr>
        <p:sp>
          <p:nvSpPr>
            <p:cNvPr name="Freeform 9" id="9"/>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a:ln w="38100">
              <a:solidFill>
                <a:srgbClr val="000000"/>
              </a:solidFill>
            </a:ln>
          </p:spPr>
        </p:sp>
        <p:sp>
          <p:nvSpPr>
            <p:cNvPr name="TextBox 10" id="10"/>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712848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2114383" y="3279726"/>
            <a:ext cx="4784495" cy="5859233"/>
            <a:chOff x="0" y="0"/>
            <a:chExt cx="1390252" cy="1702544"/>
          </a:xfrm>
        </p:grpSpPr>
        <p:sp>
          <p:nvSpPr>
            <p:cNvPr name="Freeform 13" id="13"/>
            <p:cNvSpPr/>
            <p:nvPr/>
          </p:nvSpPr>
          <p:spPr>
            <a:xfrm flipH="false" flipV="false" rot="0">
              <a:off x="0" y="0"/>
              <a:ext cx="1390252" cy="1702544"/>
            </a:xfrm>
            <a:custGeom>
              <a:avLst/>
              <a:gdLst/>
              <a:ahLst/>
              <a:cxnLst/>
              <a:rect r="r" b="b" t="t" l="l"/>
              <a:pathLst>
                <a:path h="1702544" w="1390252">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a:ln w="38100">
              <a:solidFill>
                <a:srgbClr val="000000"/>
              </a:solidFill>
            </a:ln>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639"/>
                </a:lnSpc>
              </a:pPr>
            </a:p>
          </p:txBody>
        </p:sp>
      </p:grpSp>
      <p:sp>
        <p:nvSpPr>
          <p:cNvPr name="Freeform 15" id="15"/>
          <p:cNvSpPr/>
          <p:nvPr/>
        </p:nvSpPr>
        <p:spPr>
          <a:xfrm flipH="false" flipV="false" rot="0">
            <a:off x="12491118" y="4237515"/>
            <a:ext cx="4033394" cy="95335"/>
          </a:xfrm>
          <a:custGeom>
            <a:avLst/>
            <a:gdLst/>
            <a:ahLst/>
            <a:cxnLst/>
            <a:rect r="r" b="b" t="t" l="l"/>
            <a:pathLst>
              <a:path h="95335" w="4033394">
                <a:moveTo>
                  <a:pt x="0" y="0"/>
                </a:moveTo>
                <a:lnTo>
                  <a:pt x="4033395" y="0"/>
                </a:lnTo>
                <a:lnTo>
                  <a:pt x="4033395" y="95334"/>
                </a:lnTo>
                <a:lnTo>
                  <a:pt x="0" y="953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5096143" y="758243"/>
            <a:ext cx="8108771" cy="1009650"/>
          </a:xfrm>
          <a:prstGeom prst="rect">
            <a:avLst/>
          </a:prstGeom>
        </p:spPr>
        <p:txBody>
          <a:bodyPr anchor="t" rtlCol="false" tIns="0" lIns="0" bIns="0" rIns="0">
            <a:spAutoFit/>
          </a:bodyPr>
          <a:lstStyle/>
          <a:p>
            <a:pPr algn="ctr" marL="0" indent="0" lvl="0">
              <a:lnSpc>
                <a:spcPts val="7920"/>
              </a:lnSpc>
              <a:spcBef>
                <a:spcPct val="0"/>
              </a:spcBef>
            </a:pPr>
            <a:r>
              <a:rPr lang="en-US" sz="6600">
                <a:solidFill>
                  <a:srgbClr val="FFFFFF"/>
                </a:solidFill>
                <a:latin typeface="Roboto Bold"/>
              </a:rPr>
              <a:t>ENSEMBLE MODELS</a:t>
            </a:r>
          </a:p>
        </p:txBody>
      </p:sp>
      <p:sp>
        <p:nvSpPr>
          <p:cNvPr name="TextBox 17" id="17"/>
          <p:cNvSpPr txBox="true"/>
          <p:nvPr/>
        </p:nvSpPr>
        <p:spPr>
          <a:xfrm rot="0">
            <a:off x="155747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Regular Bold"/>
              </a:rPr>
              <a:t>Random Forest</a:t>
            </a:r>
          </a:p>
        </p:txBody>
      </p:sp>
      <p:sp>
        <p:nvSpPr>
          <p:cNvPr name="TextBox 18" id="18"/>
          <p:cNvSpPr txBox="true"/>
          <p:nvPr/>
        </p:nvSpPr>
        <p:spPr>
          <a:xfrm rot="0">
            <a:off x="1919396" y="4729764"/>
            <a:ext cx="3726319" cy="3369945"/>
          </a:xfrm>
          <a:prstGeom prst="rect">
            <a:avLst/>
          </a:prstGeom>
        </p:spPr>
        <p:txBody>
          <a:bodyPr anchor="t" rtlCol="false" tIns="0" lIns="0" bIns="0" rIns="0">
            <a:spAutoFit/>
          </a:bodyPr>
          <a:lstStyle/>
          <a:p>
            <a:pPr algn="just">
              <a:lnSpc>
                <a:spcPts val="3779"/>
              </a:lnSpc>
            </a:pPr>
            <a:r>
              <a:rPr lang="en-US" sz="2699">
                <a:solidFill>
                  <a:srgbClr val="18072B"/>
                </a:solidFill>
                <a:latin typeface="Kollektif"/>
              </a:rPr>
              <a:t>Accuracy</a:t>
            </a:r>
          </a:p>
          <a:p>
            <a:pPr algn="just">
              <a:lnSpc>
                <a:spcPts val="3779"/>
              </a:lnSpc>
            </a:pPr>
            <a:r>
              <a:rPr lang="en-US" sz="2699">
                <a:solidFill>
                  <a:srgbClr val="18072B"/>
                </a:solidFill>
                <a:latin typeface="Kollektif"/>
              </a:rPr>
              <a:t>(in percentage)  of </a:t>
            </a:r>
          </a:p>
          <a:p>
            <a:pPr algn="just">
              <a:lnSpc>
                <a:spcPts val="3779"/>
              </a:lnSpc>
            </a:pPr>
            <a:r>
              <a:rPr lang="en-US" sz="2699">
                <a:solidFill>
                  <a:srgbClr val="18072B"/>
                </a:solidFill>
                <a:latin typeface="Kollektif"/>
              </a:rPr>
              <a:t>Random Forest : 96.7807</a:t>
            </a:r>
          </a:p>
          <a:p>
            <a:pPr algn="just">
              <a:lnSpc>
                <a:spcPts val="3779"/>
              </a:lnSpc>
            </a:pPr>
          </a:p>
          <a:p>
            <a:pPr algn="just">
              <a:lnSpc>
                <a:spcPts val="3779"/>
              </a:lnSpc>
            </a:pPr>
            <a:r>
              <a:rPr lang="en-US" sz="2699">
                <a:solidFill>
                  <a:srgbClr val="18072B"/>
                </a:solidFill>
                <a:latin typeface="Kollektif"/>
              </a:rPr>
              <a:t>Root mean Squared error : 1.8467</a:t>
            </a:r>
          </a:p>
          <a:p>
            <a:pPr algn="just">
              <a:lnSpc>
                <a:spcPts val="3779"/>
              </a:lnSpc>
            </a:pPr>
          </a:p>
        </p:txBody>
      </p:sp>
      <p:sp>
        <p:nvSpPr>
          <p:cNvPr name="TextBox 19" id="19"/>
          <p:cNvSpPr txBox="true"/>
          <p:nvPr/>
        </p:nvSpPr>
        <p:spPr>
          <a:xfrm rot="0">
            <a:off x="692010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Regular Bold"/>
              </a:rPr>
              <a:t>LightGBM</a:t>
            </a:r>
          </a:p>
        </p:txBody>
      </p:sp>
      <p:sp>
        <p:nvSpPr>
          <p:cNvPr name="TextBox 20" id="20"/>
          <p:cNvSpPr txBox="true"/>
          <p:nvPr/>
        </p:nvSpPr>
        <p:spPr>
          <a:xfrm rot="0">
            <a:off x="7471488" y="4691884"/>
            <a:ext cx="3358082" cy="3369945"/>
          </a:xfrm>
          <a:prstGeom prst="rect">
            <a:avLst/>
          </a:prstGeom>
        </p:spPr>
        <p:txBody>
          <a:bodyPr anchor="t" rtlCol="false" tIns="0" lIns="0" bIns="0" rIns="0">
            <a:spAutoFit/>
          </a:bodyPr>
          <a:lstStyle/>
          <a:p>
            <a:pPr algn="just">
              <a:lnSpc>
                <a:spcPts val="3779"/>
              </a:lnSpc>
            </a:pPr>
            <a:r>
              <a:rPr lang="en-US" sz="2699">
                <a:solidFill>
                  <a:srgbClr val="18072B"/>
                </a:solidFill>
                <a:latin typeface="Kollektif"/>
              </a:rPr>
              <a:t>Accuracy of </a:t>
            </a:r>
          </a:p>
          <a:p>
            <a:pPr algn="just">
              <a:lnSpc>
                <a:spcPts val="3779"/>
              </a:lnSpc>
            </a:pPr>
            <a:r>
              <a:rPr lang="en-US" sz="2699">
                <a:solidFill>
                  <a:srgbClr val="18072B"/>
                </a:solidFill>
                <a:latin typeface="Kollektif"/>
              </a:rPr>
              <a:t>(in percentage) </a:t>
            </a:r>
          </a:p>
          <a:p>
            <a:pPr algn="just">
              <a:lnSpc>
                <a:spcPts val="3779"/>
              </a:lnSpc>
            </a:pPr>
            <a:r>
              <a:rPr lang="en-US" sz="2699">
                <a:solidFill>
                  <a:srgbClr val="18072B"/>
                </a:solidFill>
                <a:latin typeface="Kollektif"/>
              </a:rPr>
              <a:t>LightGBM: 87.11734</a:t>
            </a:r>
          </a:p>
          <a:p>
            <a:pPr algn="just">
              <a:lnSpc>
                <a:spcPts val="3779"/>
              </a:lnSpc>
            </a:pPr>
          </a:p>
          <a:p>
            <a:pPr algn="just">
              <a:lnSpc>
                <a:spcPts val="3779"/>
              </a:lnSpc>
            </a:pPr>
            <a:r>
              <a:rPr lang="en-US" sz="2699">
                <a:solidFill>
                  <a:srgbClr val="18072B"/>
                </a:solidFill>
                <a:latin typeface="Kollektif"/>
              </a:rPr>
              <a:t>Root mean Squared </a:t>
            </a:r>
          </a:p>
          <a:p>
            <a:pPr algn="just">
              <a:lnSpc>
                <a:spcPts val="3779"/>
              </a:lnSpc>
            </a:pPr>
            <a:r>
              <a:rPr lang="en-US" sz="2699">
                <a:solidFill>
                  <a:srgbClr val="18072B"/>
                </a:solidFill>
                <a:latin typeface="Kollektif"/>
              </a:rPr>
              <a:t>error : 3.6943</a:t>
            </a:r>
          </a:p>
          <a:p>
            <a:pPr algn="just">
              <a:lnSpc>
                <a:spcPts val="3779"/>
              </a:lnSpc>
            </a:pPr>
          </a:p>
        </p:txBody>
      </p:sp>
      <p:sp>
        <p:nvSpPr>
          <p:cNvPr name="TextBox 21" id="21"/>
          <p:cNvSpPr txBox="true"/>
          <p:nvPr/>
        </p:nvSpPr>
        <p:spPr>
          <a:xfrm rot="0">
            <a:off x="12282730" y="3518725"/>
            <a:ext cx="4460858" cy="529590"/>
          </a:xfrm>
          <a:prstGeom prst="rect">
            <a:avLst/>
          </a:prstGeom>
        </p:spPr>
        <p:txBody>
          <a:bodyPr anchor="t" rtlCol="false" tIns="0" lIns="0" bIns="0" rIns="0">
            <a:spAutoFit/>
          </a:bodyPr>
          <a:lstStyle/>
          <a:p>
            <a:pPr algn="ctr" marL="0" indent="0" lvl="0">
              <a:lnSpc>
                <a:spcPts val="4290"/>
              </a:lnSpc>
              <a:spcBef>
                <a:spcPct val="0"/>
              </a:spcBef>
            </a:pPr>
            <a:r>
              <a:rPr lang="en-US" sz="3300">
                <a:solidFill>
                  <a:srgbClr val="18072B"/>
                </a:solidFill>
                <a:latin typeface="Aileron Regular Bold"/>
              </a:rPr>
              <a:t>Gradient Boosting</a:t>
            </a:r>
          </a:p>
        </p:txBody>
      </p:sp>
      <p:sp>
        <p:nvSpPr>
          <p:cNvPr name="TextBox 22" id="22"/>
          <p:cNvSpPr txBox="true"/>
          <p:nvPr/>
        </p:nvSpPr>
        <p:spPr>
          <a:xfrm rot="0">
            <a:off x="12644656" y="4729764"/>
            <a:ext cx="3665284" cy="3771119"/>
          </a:xfrm>
          <a:prstGeom prst="rect">
            <a:avLst/>
          </a:prstGeom>
        </p:spPr>
        <p:txBody>
          <a:bodyPr anchor="t" rtlCol="false" tIns="0" lIns="0" bIns="0" rIns="0">
            <a:spAutoFit/>
          </a:bodyPr>
          <a:lstStyle/>
          <a:p>
            <a:pPr>
              <a:lnSpc>
                <a:spcPts val="3718"/>
              </a:lnSpc>
            </a:pPr>
            <a:r>
              <a:rPr lang="en-US" sz="2655">
                <a:solidFill>
                  <a:srgbClr val="18072B"/>
                </a:solidFill>
                <a:latin typeface="Kollektif"/>
              </a:rPr>
              <a:t>Accuracy of   (in percentage) </a:t>
            </a:r>
          </a:p>
          <a:p>
            <a:pPr>
              <a:lnSpc>
                <a:spcPts val="3718"/>
              </a:lnSpc>
            </a:pPr>
            <a:r>
              <a:rPr lang="en-US" sz="2655">
                <a:solidFill>
                  <a:srgbClr val="18072B"/>
                </a:solidFill>
                <a:latin typeface="Kollektif"/>
              </a:rPr>
              <a:t>Gradient Boosting: 95.93349</a:t>
            </a:r>
          </a:p>
          <a:p>
            <a:pPr>
              <a:lnSpc>
                <a:spcPts val="3718"/>
              </a:lnSpc>
            </a:pPr>
          </a:p>
          <a:p>
            <a:pPr>
              <a:lnSpc>
                <a:spcPts val="3718"/>
              </a:lnSpc>
            </a:pPr>
            <a:r>
              <a:rPr lang="en-US" sz="2655">
                <a:solidFill>
                  <a:srgbClr val="18072B"/>
                </a:solidFill>
                <a:latin typeface="Kollektif"/>
              </a:rPr>
              <a:t>Root mean Squared error : 2.0755</a:t>
            </a:r>
          </a:p>
          <a:p>
            <a:pPr algn="just">
              <a:lnSpc>
                <a:spcPts val="3718"/>
              </a:lnSpc>
            </a:pPr>
          </a:p>
        </p:txBody>
      </p:sp>
      <p:sp>
        <p:nvSpPr>
          <p:cNvPr name="AutoShape 23" id="23"/>
          <p:cNvSpPr/>
          <p:nvPr/>
        </p:nvSpPr>
        <p:spPr>
          <a:xfrm>
            <a:off x="1712691" y="1693766"/>
            <a:ext cx="15186118" cy="55077"/>
          </a:xfrm>
          <a:prstGeom prst="line">
            <a:avLst/>
          </a:prstGeom>
          <a:ln cap="flat" w="38100">
            <a:solidFill>
              <a:srgbClr val="FFFFFF"/>
            </a:solidFill>
            <a:prstDash val="solid"/>
            <a:headEnd type="none" len="sm" w="sm"/>
            <a:tailEnd type="none" len="sm" w="sm"/>
          </a:ln>
        </p:spPr>
      </p:sp>
      <p:sp>
        <p:nvSpPr>
          <p:cNvPr name="TextBox 24" id="24"/>
          <p:cNvSpPr txBox="true"/>
          <p:nvPr/>
        </p:nvSpPr>
        <p:spPr>
          <a:xfrm rot="0">
            <a:off x="1712621" y="1899871"/>
            <a:ext cx="15186256" cy="1189355"/>
          </a:xfrm>
          <a:prstGeom prst="rect">
            <a:avLst/>
          </a:prstGeom>
        </p:spPr>
        <p:txBody>
          <a:bodyPr anchor="t" rtlCol="false" tIns="0" lIns="0" bIns="0" rIns="0">
            <a:spAutoFit/>
          </a:bodyPr>
          <a:lstStyle/>
          <a:p>
            <a:pPr>
              <a:lnSpc>
                <a:spcPts val="3219"/>
              </a:lnSpc>
              <a:spcBef>
                <a:spcPct val="0"/>
              </a:spcBef>
            </a:pPr>
            <a:r>
              <a:rPr lang="en-US" sz="2299">
                <a:solidFill>
                  <a:srgbClr val="18072B"/>
                </a:solidFill>
                <a:latin typeface="Canva Sans Bold"/>
              </a:rPr>
              <a:t>The accuracy given here are, </a:t>
            </a:r>
            <a:r>
              <a:rPr lang="en-US" sz="2299">
                <a:solidFill>
                  <a:srgbClr val="18072B"/>
                </a:solidFill>
                <a:latin typeface="Canva Sans Bold"/>
              </a:rPr>
              <a:t>The coefficient of determination, or R2 , and it is a measure that provides information about the goodness of fit of a model. In the context of regression it is a statistical measure of how well the regression line approximates the actual data.</a:t>
            </a:r>
          </a:p>
        </p:txBody>
      </p:sp>
    </p:spTree>
  </p:cSld>
  <p:clrMapOvr>
    <a:masterClrMapping/>
  </p:clrMapOvr>
  <p:transition spd="fast">
    <p:circl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4846624" y="2380830"/>
            <a:ext cx="13441376" cy="7781850"/>
          </a:xfrm>
          <a:custGeom>
            <a:avLst/>
            <a:gdLst/>
            <a:ahLst/>
            <a:cxnLst/>
            <a:rect r="r" b="b" t="t" l="l"/>
            <a:pathLst>
              <a:path h="7781850" w="13441376">
                <a:moveTo>
                  <a:pt x="0" y="0"/>
                </a:moveTo>
                <a:lnTo>
                  <a:pt x="13441376" y="0"/>
                </a:lnTo>
                <a:lnTo>
                  <a:pt x="13441376" y="7781850"/>
                </a:lnTo>
                <a:lnTo>
                  <a:pt x="0" y="7781850"/>
                </a:lnTo>
                <a:lnTo>
                  <a:pt x="0" y="0"/>
                </a:lnTo>
                <a:close/>
              </a:path>
            </a:pathLst>
          </a:custGeom>
          <a:blipFill>
            <a:blip r:embed="rId2"/>
            <a:stretch>
              <a:fillRect l="0" t="0" r="0" b="0"/>
            </a:stretch>
          </a:blipFill>
        </p:spPr>
      </p:sp>
      <p:sp>
        <p:nvSpPr>
          <p:cNvPr name="TextBox 3" id="3"/>
          <p:cNvSpPr txBox="true"/>
          <p:nvPr/>
        </p:nvSpPr>
        <p:spPr>
          <a:xfrm rot="0">
            <a:off x="5222407" y="-170362"/>
            <a:ext cx="12036893" cy="2321924"/>
          </a:xfrm>
          <a:prstGeom prst="rect">
            <a:avLst/>
          </a:prstGeom>
        </p:spPr>
        <p:txBody>
          <a:bodyPr anchor="t" rtlCol="false" tIns="0" lIns="0" bIns="0" rIns="0">
            <a:spAutoFit/>
          </a:bodyPr>
          <a:lstStyle/>
          <a:p>
            <a:pPr algn="ctr">
              <a:lnSpc>
                <a:spcPts val="6198"/>
              </a:lnSpc>
            </a:pPr>
          </a:p>
          <a:p>
            <a:pPr algn="ctr">
              <a:lnSpc>
                <a:spcPts val="6198"/>
              </a:lnSpc>
            </a:pPr>
            <a:r>
              <a:rPr lang="en-US" sz="4427">
                <a:solidFill>
                  <a:srgbClr val="240E60"/>
                </a:solidFill>
                <a:latin typeface="Muli Black"/>
              </a:rPr>
              <a:t>COMPARISON OF MODEL PREDICTIONS.</a:t>
            </a:r>
          </a:p>
          <a:p>
            <a:pPr algn="ctr">
              <a:lnSpc>
                <a:spcPts val="6198"/>
              </a:lnSpc>
              <a:spcBef>
                <a:spcPct val="0"/>
              </a:spcBef>
            </a:pPr>
          </a:p>
        </p:txBody>
      </p:sp>
      <p:sp>
        <p:nvSpPr>
          <p:cNvPr name="TextBox 4" id="4"/>
          <p:cNvSpPr txBox="true"/>
          <p:nvPr/>
        </p:nvSpPr>
        <p:spPr>
          <a:xfrm rot="0">
            <a:off x="6688622" y="4325474"/>
            <a:ext cx="2239219" cy="385707"/>
          </a:xfrm>
          <a:prstGeom prst="rect">
            <a:avLst/>
          </a:prstGeom>
        </p:spPr>
        <p:txBody>
          <a:bodyPr anchor="t" rtlCol="false" tIns="0" lIns="0" bIns="0" rIns="0">
            <a:spAutoFit/>
          </a:bodyPr>
          <a:lstStyle/>
          <a:p>
            <a:pPr algn="ctr">
              <a:lnSpc>
                <a:spcPts val="3124"/>
              </a:lnSpc>
              <a:spcBef>
                <a:spcPct val="0"/>
              </a:spcBef>
            </a:pPr>
            <a:r>
              <a:rPr lang="en-US" sz="2231">
                <a:solidFill>
                  <a:srgbClr val="000000"/>
                </a:solidFill>
                <a:latin typeface="Canva Sans Bold"/>
              </a:rPr>
              <a:t>TRAINING DATA</a:t>
            </a:r>
          </a:p>
        </p:txBody>
      </p:sp>
      <p:sp>
        <p:nvSpPr>
          <p:cNvPr name="TextBox 5" id="5"/>
          <p:cNvSpPr txBox="true"/>
          <p:nvPr/>
        </p:nvSpPr>
        <p:spPr>
          <a:xfrm rot="0">
            <a:off x="15162447" y="2851017"/>
            <a:ext cx="1528293" cy="385707"/>
          </a:xfrm>
          <a:prstGeom prst="rect">
            <a:avLst/>
          </a:prstGeom>
        </p:spPr>
        <p:txBody>
          <a:bodyPr anchor="t" rtlCol="false" tIns="0" lIns="0" bIns="0" rIns="0">
            <a:spAutoFit/>
          </a:bodyPr>
          <a:lstStyle/>
          <a:p>
            <a:pPr algn="ctr">
              <a:lnSpc>
                <a:spcPts val="3124"/>
              </a:lnSpc>
              <a:spcBef>
                <a:spcPct val="0"/>
              </a:spcBef>
            </a:pPr>
            <a:r>
              <a:rPr lang="en-US" sz="2231">
                <a:solidFill>
                  <a:srgbClr val="000000"/>
                </a:solidFill>
                <a:latin typeface="Canva Sans Bold"/>
              </a:rPr>
              <a:t>TEST DATA</a:t>
            </a:r>
          </a:p>
        </p:txBody>
      </p:sp>
      <p:sp>
        <p:nvSpPr>
          <p:cNvPr name="TextBox 6" id="6"/>
          <p:cNvSpPr txBox="true"/>
          <p:nvPr/>
        </p:nvSpPr>
        <p:spPr>
          <a:xfrm rot="0">
            <a:off x="540475" y="981075"/>
            <a:ext cx="4306149" cy="5987412"/>
          </a:xfrm>
          <a:prstGeom prst="rect">
            <a:avLst/>
          </a:prstGeom>
        </p:spPr>
        <p:txBody>
          <a:bodyPr anchor="t" rtlCol="false" tIns="0" lIns="0" bIns="0" rIns="0">
            <a:spAutoFit/>
          </a:bodyPr>
          <a:lstStyle/>
          <a:p>
            <a:pPr>
              <a:lnSpc>
                <a:spcPts val="2835"/>
              </a:lnSpc>
              <a:spcBef>
                <a:spcPct val="0"/>
              </a:spcBef>
            </a:pPr>
            <a:r>
              <a:rPr lang="en-US" sz="2025">
                <a:solidFill>
                  <a:srgbClr val="000000"/>
                </a:solidFill>
                <a:latin typeface="Canva Sans"/>
              </a:rPr>
              <a:t>Considering the limited size of the training dataset, which consists of only 150 observations for each stock, it is expected that ARIMA model predictions </a:t>
            </a:r>
            <a:r>
              <a:rPr lang="en-US" sz="2025">
                <a:solidFill>
                  <a:srgbClr val="000000"/>
                </a:solidFill>
                <a:latin typeface="Canva Sans Bold"/>
              </a:rPr>
              <a:t>will exhibit large prediction intervals</a:t>
            </a:r>
            <a:r>
              <a:rPr lang="en-US" sz="2025">
                <a:solidFill>
                  <a:srgbClr val="000000"/>
                </a:solidFill>
                <a:latin typeface="Canva Sans"/>
              </a:rPr>
              <a:t>.</a:t>
            </a:r>
          </a:p>
          <a:p>
            <a:pPr>
              <a:lnSpc>
                <a:spcPts val="2835"/>
              </a:lnSpc>
              <a:spcBef>
                <a:spcPct val="0"/>
              </a:spcBef>
            </a:pPr>
          </a:p>
          <a:p>
            <a:pPr>
              <a:lnSpc>
                <a:spcPts val="2835"/>
              </a:lnSpc>
              <a:spcBef>
                <a:spcPct val="0"/>
              </a:spcBef>
            </a:pPr>
            <a:r>
              <a:rPr lang="en-US" sz="2025">
                <a:solidFill>
                  <a:srgbClr val="000000"/>
                </a:solidFill>
                <a:latin typeface="Canva Sans"/>
              </a:rPr>
              <a:t> Moreover, as we extend the forecast horizon by an additional 50 predictions, the </a:t>
            </a:r>
            <a:r>
              <a:rPr lang="en-US" sz="2025">
                <a:solidFill>
                  <a:srgbClr val="000000"/>
                </a:solidFill>
                <a:latin typeface="Canva Sans Bold"/>
              </a:rPr>
              <a:t>reliability and relevance of these predictions may diminish significantly</a:t>
            </a:r>
            <a:r>
              <a:rPr lang="en-US" sz="2025">
                <a:solidFill>
                  <a:srgbClr val="000000"/>
                </a:solidFill>
                <a:latin typeface="Canva Sans"/>
              </a:rPr>
              <a:t> due to the inherent uncertainties associated with modeling time series data, especially when the model is trained on a small dataset.</a:t>
            </a:r>
          </a:p>
        </p:txBody>
      </p:sp>
      <p:sp>
        <p:nvSpPr>
          <p:cNvPr name="TextBox 7" id="7"/>
          <p:cNvSpPr txBox="true"/>
          <p:nvPr/>
        </p:nvSpPr>
        <p:spPr>
          <a:xfrm rot="0">
            <a:off x="540475" y="7369756"/>
            <a:ext cx="4517722" cy="2509615"/>
          </a:xfrm>
          <a:prstGeom prst="rect">
            <a:avLst/>
          </a:prstGeom>
        </p:spPr>
        <p:txBody>
          <a:bodyPr anchor="t" rtlCol="false" tIns="0" lIns="0" bIns="0" rIns="0">
            <a:spAutoFit/>
          </a:bodyPr>
          <a:lstStyle/>
          <a:p>
            <a:pPr>
              <a:lnSpc>
                <a:spcPts val="2899"/>
              </a:lnSpc>
              <a:spcBef>
                <a:spcPct val="0"/>
              </a:spcBef>
            </a:pPr>
            <a:r>
              <a:rPr lang="en-US" sz="2071">
                <a:solidFill>
                  <a:srgbClr val="000000"/>
                </a:solidFill>
                <a:latin typeface="Canva Sans"/>
              </a:rPr>
              <a:t>U</a:t>
            </a:r>
            <a:r>
              <a:rPr lang="en-US" sz="2071">
                <a:solidFill>
                  <a:srgbClr val="000000"/>
                </a:solidFill>
                <a:latin typeface="Canva Sans"/>
              </a:rPr>
              <a:t>pon comparing the predictions derived from averaging the AUTO ARIMA model with ensembling models and predictions solely obtained from ensembling models, </a:t>
            </a:r>
            <a:r>
              <a:rPr lang="en-US" sz="2071">
                <a:solidFill>
                  <a:srgbClr val="000000"/>
                </a:solidFill>
                <a:latin typeface="Canva Sans Bold"/>
              </a:rPr>
              <a:t>the differences observed were minimal.</a:t>
            </a:r>
          </a:p>
        </p:txBody>
      </p:sp>
    </p:spTree>
  </p:cSld>
  <p:clrMapOvr>
    <a:masterClrMapping/>
  </p:clrMapOvr>
  <p:transition spd="fast">
    <p:wipe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Freeform 2" id="2"/>
          <p:cNvSpPr/>
          <p:nvPr/>
        </p:nvSpPr>
        <p:spPr>
          <a:xfrm flipH="false" flipV="false" rot="0">
            <a:off x="5464748" y="2863012"/>
            <a:ext cx="12823252" cy="7423988"/>
          </a:xfrm>
          <a:custGeom>
            <a:avLst/>
            <a:gdLst/>
            <a:ahLst/>
            <a:cxnLst/>
            <a:rect r="r" b="b" t="t" l="l"/>
            <a:pathLst>
              <a:path h="7423988" w="12823252">
                <a:moveTo>
                  <a:pt x="0" y="0"/>
                </a:moveTo>
                <a:lnTo>
                  <a:pt x="12823252" y="0"/>
                </a:lnTo>
                <a:lnTo>
                  <a:pt x="12823252" y="7423988"/>
                </a:lnTo>
                <a:lnTo>
                  <a:pt x="0" y="7423988"/>
                </a:lnTo>
                <a:lnTo>
                  <a:pt x="0" y="0"/>
                </a:lnTo>
                <a:close/>
              </a:path>
            </a:pathLst>
          </a:custGeom>
          <a:blipFill>
            <a:blip r:embed="rId2"/>
            <a:stretch>
              <a:fillRect l="0" t="0" r="0" b="0"/>
            </a:stretch>
          </a:blipFill>
        </p:spPr>
      </p:sp>
      <p:sp>
        <p:nvSpPr>
          <p:cNvPr name="TextBox 3" id="3"/>
          <p:cNvSpPr txBox="true"/>
          <p:nvPr/>
        </p:nvSpPr>
        <p:spPr>
          <a:xfrm rot="0">
            <a:off x="7791871" y="4253421"/>
            <a:ext cx="2239219" cy="385707"/>
          </a:xfrm>
          <a:prstGeom prst="rect">
            <a:avLst/>
          </a:prstGeom>
        </p:spPr>
        <p:txBody>
          <a:bodyPr anchor="t" rtlCol="false" tIns="0" lIns="0" bIns="0" rIns="0">
            <a:spAutoFit/>
          </a:bodyPr>
          <a:lstStyle/>
          <a:p>
            <a:pPr algn="ctr">
              <a:lnSpc>
                <a:spcPts val="3124"/>
              </a:lnSpc>
              <a:spcBef>
                <a:spcPct val="0"/>
              </a:spcBef>
            </a:pPr>
            <a:r>
              <a:rPr lang="en-US" sz="2231">
                <a:solidFill>
                  <a:srgbClr val="000000"/>
                </a:solidFill>
                <a:latin typeface="Canva Sans Bold"/>
              </a:rPr>
              <a:t>TRAINING DATA</a:t>
            </a:r>
          </a:p>
        </p:txBody>
      </p:sp>
      <p:sp>
        <p:nvSpPr>
          <p:cNvPr name="TextBox 4" id="4"/>
          <p:cNvSpPr txBox="true"/>
          <p:nvPr/>
        </p:nvSpPr>
        <p:spPr>
          <a:xfrm rot="0">
            <a:off x="15450659" y="3300590"/>
            <a:ext cx="1528293" cy="385707"/>
          </a:xfrm>
          <a:prstGeom prst="rect">
            <a:avLst/>
          </a:prstGeom>
        </p:spPr>
        <p:txBody>
          <a:bodyPr anchor="t" rtlCol="false" tIns="0" lIns="0" bIns="0" rIns="0">
            <a:spAutoFit/>
          </a:bodyPr>
          <a:lstStyle/>
          <a:p>
            <a:pPr algn="ctr">
              <a:lnSpc>
                <a:spcPts val="3124"/>
              </a:lnSpc>
              <a:spcBef>
                <a:spcPct val="0"/>
              </a:spcBef>
            </a:pPr>
            <a:r>
              <a:rPr lang="en-US" sz="2231">
                <a:solidFill>
                  <a:srgbClr val="000000"/>
                </a:solidFill>
                <a:latin typeface="Canva Sans Bold"/>
              </a:rPr>
              <a:t>TEST DATA</a:t>
            </a:r>
          </a:p>
        </p:txBody>
      </p:sp>
      <p:sp>
        <p:nvSpPr>
          <p:cNvPr name="TextBox 5" id="5"/>
          <p:cNvSpPr txBox="true"/>
          <p:nvPr/>
        </p:nvSpPr>
        <p:spPr>
          <a:xfrm rot="0">
            <a:off x="5857928" y="-78037"/>
            <a:ext cx="12036893" cy="2321924"/>
          </a:xfrm>
          <a:prstGeom prst="rect">
            <a:avLst/>
          </a:prstGeom>
        </p:spPr>
        <p:txBody>
          <a:bodyPr anchor="t" rtlCol="false" tIns="0" lIns="0" bIns="0" rIns="0">
            <a:spAutoFit/>
          </a:bodyPr>
          <a:lstStyle/>
          <a:p>
            <a:pPr algn="ctr">
              <a:lnSpc>
                <a:spcPts val="6198"/>
              </a:lnSpc>
            </a:pPr>
          </a:p>
          <a:p>
            <a:pPr algn="ctr">
              <a:lnSpc>
                <a:spcPts val="6198"/>
              </a:lnSpc>
            </a:pPr>
            <a:r>
              <a:rPr lang="en-US" sz="4427">
                <a:solidFill>
                  <a:srgbClr val="240E60"/>
                </a:solidFill>
                <a:latin typeface="Muli Black"/>
              </a:rPr>
              <a:t>COMPARISON OF MODEL PREDICTIONS.</a:t>
            </a:r>
          </a:p>
          <a:p>
            <a:pPr algn="ctr">
              <a:lnSpc>
                <a:spcPts val="6198"/>
              </a:lnSpc>
              <a:spcBef>
                <a:spcPct val="0"/>
              </a:spcBef>
            </a:pPr>
          </a:p>
        </p:txBody>
      </p:sp>
      <p:sp>
        <p:nvSpPr>
          <p:cNvPr name="TextBox 6" id="6"/>
          <p:cNvSpPr txBox="true"/>
          <p:nvPr/>
        </p:nvSpPr>
        <p:spPr>
          <a:xfrm rot="0">
            <a:off x="344195" y="981075"/>
            <a:ext cx="5000318" cy="8277225"/>
          </a:xfrm>
          <a:prstGeom prst="rect">
            <a:avLst/>
          </a:prstGeom>
        </p:spPr>
        <p:txBody>
          <a:bodyPr anchor="t" rtlCol="false" tIns="0" lIns="0" bIns="0" rIns="0">
            <a:spAutoFit/>
          </a:bodyPr>
          <a:lstStyle/>
          <a:p>
            <a:pPr>
              <a:lnSpc>
                <a:spcPts val="2729"/>
              </a:lnSpc>
              <a:spcBef>
                <a:spcPct val="0"/>
              </a:spcBef>
            </a:pPr>
            <a:r>
              <a:rPr lang="en-US" sz="1949">
                <a:solidFill>
                  <a:srgbClr val="000000"/>
                </a:solidFill>
                <a:latin typeface="Canva Sans"/>
              </a:rPr>
              <a:t>Upon comparing the predictions derived from averaging the AUTO ARIMA model with ensembling models and predictions solely obtained from ensembling models, </a:t>
            </a:r>
            <a:r>
              <a:rPr lang="en-US" sz="1949">
                <a:solidFill>
                  <a:srgbClr val="000000"/>
                </a:solidFill>
                <a:latin typeface="Canva Sans Bold"/>
              </a:rPr>
              <a:t>the differences observed were minimal.</a:t>
            </a:r>
          </a:p>
          <a:p>
            <a:pPr>
              <a:lnSpc>
                <a:spcPts val="2729"/>
              </a:lnSpc>
              <a:spcBef>
                <a:spcPct val="0"/>
              </a:spcBef>
            </a:pPr>
          </a:p>
          <a:p>
            <a:pPr>
              <a:lnSpc>
                <a:spcPts val="2729"/>
              </a:lnSpc>
              <a:spcBef>
                <a:spcPct val="0"/>
              </a:spcBef>
            </a:pPr>
            <a:r>
              <a:rPr lang="en-US" sz="1949">
                <a:solidFill>
                  <a:srgbClr val="000000"/>
                </a:solidFill>
                <a:latin typeface="Canva Sans"/>
              </a:rPr>
              <a:t> Notably, the ARIMA model's predictions </a:t>
            </a:r>
            <a:r>
              <a:rPr lang="en-US" sz="1949">
                <a:solidFill>
                  <a:srgbClr val="000000"/>
                </a:solidFill>
                <a:latin typeface="Canva Sans Bold"/>
              </a:rPr>
              <a:t>exhibited significantly large prediction</a:t>
            </a:r>
            <a:r>
              <a:rPr lang="en-US" sz="1949">
                <a:solidFill>
                  <a:srgbClr val="000000"/>
                </a:solidFill>
                <a:latin typeface="Canva Sans"/>
              </a:rPr>
              <a:t> intervals, which raised concerns about their reliability.</a:t>
            </a:r>
          </a:p>
          <a:p>
            <a:pPr>
              <a:lnSpc>
                <a:spcPts val="2729"/>
              </a:lnSpc>
              <a:spcBef>
                <a:spcPct val="0"/>
              </a:spcBef>
            </a:pPr>
          </a:p>
          <a:p>
            <a:pPr>
              <a:lnSpc>
                <a:spcPts val="2729"/>
              </a:lnSpc>
              <a:spcBef>
                <a:spcPct val="0"/>
              </a:spcBef>
            </a:pPr>
            <a:r>
              <a:rPr lang="en-US" sz="1949">
                <a:solidFill>
                  <a:srgbClr val="000000"/>
                </a:solidFill>
                <a:latin typeface="Canva Sans"/>
              </a:rPr>
              <a:t> Consequently, </a:t>
            </a:r>
            <a:r>
              <a:rPr lang="en-US" sz="1949">
                <a:solidFill>
                  <a:srgbClr val="000000"/>
                </a:solidFill>
                <a:latin typeface="Canva Sans Bold"/>
              </a:rPr>
              <a:t>the decision was made to select the average of predictions derived from simulations of Gradient Brownian Motion (GBM) and ensembling models.</a:t>
            </a:r>
          </a:p>
          <a:p>
            <a:pPr>
              <a:lnSpc>
                <a:spcPts val="2729"/>
              </a:lnSpc>
              <a:spcBef>
                <a:spcPct val="0"/>
              </a:spcBef>
            </a:pPr>
          </a:p>
          <a:p>
            <a:pPr>
              <a:lnSpc>
                <a:spcPts val="2729"/>
              </a:lnSpc>
              <a:spcBef>
                <a:spcPct val="0"/>
              </a:spcBef>
            </a:pPr>
            <a:r>
              <a:rPr lang="en-US" sz="1949">
                <a:solidFill>
                  <a:srgbClr val="000000"/>
                </a:solidFill>
                <a:latin typeface="Canva Sans"/>
              </a:rPr>
              <a:t> This choice was supported by the fact that the Mean Squared Error (MSE) </a:t>
            </a:r>
            <a:r>
              <a:rPr lang="en-US" sz="1949">
                <a:solidFill>
                  <a:srgbClr val="000000"/>
                </a:solidFill>
                <a:latin typeface="Canva Sans Bold"/>
              </a:rPr>
              <a:t>between the training data and the most accurate-fit GBM simulation was less than 3.0,</a:t>
            </a:r>
            <a:r>
              <a:rPr lang="en-US" sz="1949">
                <a:solidFill>
                  <a:srgbClr val="000000"/>
                </a:solidFill>
                <a:latin typeface="Canva Sans"/>
              </a:rPr>
              <a:t> indicating the higher relevance and suitability of GBM simulations over the predictions obtained from AUTO ARIMA.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Freeform 2" id="2"/>
          <p:cNvSpPr/>
          <p:nvPr/>
        </p:nvSpPr>
        <p:spPr>
          <a:xfrm flipH="false" flipV="false" rot="0">
            <a:off x="5423076" y="2838886"/>
            <a:ext cx="12864924" cy="7448114"/>
          </a:xfrm>
          <a:custGeom>
            <a:avLst/>
            <a:gdLst/>
            <a:ahLst/>
            <a:cxnLst/>
            <a:rect r="r" b="b" t="t" l="l"/>
            <a:pathLst>
              <a:path h="7448114" w="12864924">
                <a:moveTo>
                  <a:pt x="0" y="0"/>
                </a:moveTo>
                <a:lnTo>
                  <a:pt x="12864924" y="0"/>
                </a:lnTo>
                <a:lnTo>
                  <a:pt x="12864924" y="7448114"/>
                </a:lnTo>
                <a:lnTo>
                  <a:pt x="0" y="7448114"/>
                </a:lnTo>
                <a:lnTo>
                  <a:pt x="0" y="0"/>
                </a:lnTo>
                <a:close/>
              </a:path>
            </a:pathLst>
          </a:custGeom>
          <a:blipFill>
            <a:blip r:embed="rId2"/>
            <a:stretch>
              <a:fillRect l="0" t="0" r="0" b="0"/>
            </a:stretch>
          </a:blipFill>
        </p:spPr>
      </p:sp>
      <p:sp>
        <p:nvSpPr>
          <p:cNvPr name="TextBox 3" id="3"/>
          <p:cNvSpPr txBox="true"/>
          <p:nvPr/>
        </p:nvSpPr>
        <p:spPr>
          <a:xfrm rot="0">
            <a:off x="15731007" y="8872593"/>
            <a:ext cx="1528293" cy="385707"/>
          </a:xfrm>
          <a:prstGeom prst="rect">
            <a:avLst/>
          </a:prstGeom>
        </p:spPr>
        <p:txBody>
          <a:bodyPr anchor="t" rtlCol="false" tIns="0" lIns="0" bIns="0" rIns="0">
            <a:spAutoFit/>
          </a:bodyPr>
          <a:lstStyle/>
          <a:p>
            <a:pPr algn="ctr">
              <a:lnSpc>
                <a:spcPts val="3124"/>
              </a:lnSpc>
              <a:spcBef>
                <a:spcPct val="0"/>
              </a:spcBef>
            </a:pPr>
            <a:r>
              <a:rPr lang="en-US" sz="2231">
                <a:solidFill>
                  <a:srgbClr val="000000"/>
                </a:solidFill>
                <a:latin typeface="Canva Sans Bold"/>
              </a:rPr>
              <a:t>TEST DATA</a:t>
            </a:r>
          </a:p>
        </p:txBody>
      </p:sp>
      <p:sp>
        <p:nvSpPr>
          <p:cNvPr name="TextBox 4" id="4"/>
          <p:cNvSpPr txBox="true"/>
          <p:nvPr/>
        </p:nvSpPr>
        <p:spPr>
          <a:xfrm rot="0">
            <a:off x="10031090" y="6515318"/>
            <a:ext cx="2239219" cy="385707"/>
          </a:xfrm>
          <a:prstGeom prst="rect">
            <a:avLst/>
          </a:prstGeom>
        </p:spPr>
        <p:txBody>
          <a:bodyPr anchor="t" rtlCol="false" tIns="0" lIns="0" bIns="0" rIns="0">
            <a:spAutoFit/>
          </a:bodyPr>
          <a:lstStyle/>
          <a:p>
            <a:pPr algn="ctr">
              <a:lnSpc>
                <a:spcPts val="3124"/>
              </a:lnSpc>
              <a:spcBef>
                <a:spcPct val="0"/>
              </a:spcBef>
            </a:pPr>
            <a:r>
              <a:rPr lang="en-US" sz="2231">
                <a:solidFill>
                  <a:srgbClr val="000000"/>
                </a:solidFill>
                <a:latin typeface="Canva Sans Bold"/>
              </a:rPr>
              <a:t>TRAINING DATA</a:t>
            </a:r>
          </a:p>
        </p:txBody>
      </p:sp>
      <p:sp>
        <p:nvSpPr>
          <p:cNvPr name="TextBox 5" id="5"/>
          <p:cNvSpPr txBox="true"/>
          <p:nvPr/>
        </p:nvSpPr>
        <p:spPr>
          <a:xfrm rot="0">
            <a:off x="5837092" y="175986"/>
            <a:ext cx="12036893" cy="2321924"/>
          </a:xfrm>
          <a:prstGeom prst="rect">
            <a:avLst/>
          </a:prstGeom>
        </p:spPr>
        <p:txBody>
          <a:bodyPr anchor="t" rtlCol="false" tIns="0" lIns="0" bIns="0" rIns="0">
            <a:spAutoFit/>
          </a:bodyPr>
          <a:lstStyle/>
          <a:p>
            <a:pPr algn="ctr">
              <a:lnSpc>
                <a:spcPts val="6198"/>
              </a:lnSpc>
            </a:pPr>
          </a:p>
          <a:p>
            <a:pPr algn="ctr">
              <a:lnSpc>
                <a:spcPts val="6198"/>
              </a:lnSpc>
            </a:pPr>
            <a:r>
              <a:rPr lang="en-US" sz="4427">
                <a:solidFill>
                  <a:srgbClr val="240E60"/>
                </a:solidFill>
                <a:latin typeface="Muli Black"/>
              </a:rPr>
              <a:t>COMPARISON OF MODEL PREDICTIONS.</a:t>
            </a:r>
          </a:p>
          <a:p>
            <a:pPr algn="ctr">
              <a:lnSpc>
                <a:spcPts val="6198"/>
              </a:lnSpc>
              <a:spcBef>
                <a:spcPct val="0"/>
              </a:spcBef>
            </a:pPr>
          </a:p>
        </p:txBody>
      </p:sp>
      <p:sp>
        <p:nvSpPr>
          <p:cNvPr name="TextBox 6" id="6"/>
          <p:cNvSpPr txBox="true"/>
          <p:nvPr/>
        </p:nvSpPr>
        <p:spPr>
          <a:xfrm rot="0">
            <a:off x="326687" y="1600510"/>
            <a:ext cx="5096389" cy="7657790"/>
          </a:xfrm>
          <a:prstGeom prst="rect">
            <a:avLst/>
          </a:prstGeom>
        </p:spPr>
        <p:txBody>
          <a:bodyPr anchor="t" rtlCol="false" tIns="0" lIns="0" bIns="0" rIns="0">
            <a:spAutoFit/>
          </a:bodyPr>
          <a:lstStyle/>
          <a:p>
            <a:pPr>
              <a:lnSpc>
                <a:spcPts val="2642"/>
              </a:lnSpc>
              <a:spcBef>
                <a:spcPct val="0"/>
              </a:spcBef>
            </a:pPr>
            <a:r>
              <a:rPr lang="en-US" sz="1887">
                <a:solidFill>
                  <a:srgbClr val="000000"/>
                </a:solidFill>
                <a:latin typeface="Canva Sans"/>
              </a:rPr>
              <a:t>Upon comparing the predictions derived from averaging the AUTO ARIMA model with ensembling models and predictions solely obtained from ensembling models, </a:t>
            </a:r>
            <a:r>
              <a:rPr lang="en-US" sz="1887">
                <a:solidFill>
                  <a:srgbClr val="000000"/>
                </a:solidFill>
                <a:latin typeface="Canva Sans Bold"/>
              </a:rPr>
              <a:t>the differences observed were minimal.</a:t>
            </a:r>
          </a:p>
          <a:p>
            <a:pPr>
              <a:lnSpc>
                <a:spcPts val="2642"/>
              </a:lnSpc>
              <a:spcBef>
                <a:spcPct val="0"/>
              </a:spcBef>
            </a:pPr>
          </a:p>
          <a:p>
            <a:pPr>
              <a:lnSpc>
                <a:spcPts val="2642"/>
              </a:lnSpc>
              <a:spcBef>
                <a:spcPct val="0"/>
              </a:spcBef>
            </a:pPr>
            <a:r>
              <a:rPr lang="en-US" sz="1887">
                <a:solidFill>
                  <a:srgbClr val="000000"/>
                </a:solidFill>
                <a:latin typeface="Canva Sans"/>
              </a:rPr>
              <a:t> Notably, the ARIMA model's predictions </a:t>
            </a:r>
            <a:r>
              <a:rPr lang="en-US" sz="1887">
                <a:solidFill>
                  <a:srgbClr val="000000"/>
                </a:solidFill>
                <a:latin typeface="Canva Sans Bold"/>
              </a:rPr>
              <a:t>exhibited significantly large prediction</a:t>
            </a:r>
            <a:r>
              <a:rPr lang="en-US" sz="1887">
                <a:solidFill>
                  <a:srgbClr val="000000"/>
                </a:solidFill>
                <a:latin typeface="Canva Sans"/>
              </a:rPr>
              <a:t> intervals, which raised concerns about their reliability.</a:t>
            </a:r>
          </a:p>
          <a:p>
            <a:pPr>
              <a:lnSpc>
                <a:spcPts val="2642"/>
              </a:lnSpc>
              <a:spcBef>
                <a:spcPct val="0"/>
              </a:spcBef>
            </a:pPr>
          </a:p>
          <a:p>
            <a:pPr>
              <a:lnSpc>
                <a:spcPts val="2642"/>
              </a:lnSpc>
              <a:spcBef>
                <a:spcPct val="0"/>
              </a:spcBef>
            </a:pPr>
            <a:r>
              <a:rPr lang="en-US" sz="1887">
                <a:solidFill>
                  <a:srgbClr val="000000"/>
                </a:solidFill>
                <a:latin typeface="Canva Sans"/>
              </a:rPr>
              <a:t> Consequently, </a:t>
            </a:r>
            <a:r>
              <a:rPr lang="en-US" sz="1887">
                <a:solidFill>
                  <a:srgbClr val="000000"/>
                </a:solidFill>
                <a:latin typeface="Canva Sans Bold"/>
              </a:rPr>
              <a:t>the decision was made to select the average of predictions derived from simulations of Gradient Brownian Motion (GBM) and ensembling models.</a:t>
            </a:r>
          </a:p>
          <a:p>
            <a:pPr>
              <a:lnSpc>
                <a:spcPts val="2642"/>
              </a:lnSpc>
              <a:spcBef>
                <a:spcPct val="0"/>
              </a:spcBef>
            </a:pPr>
          </a:p>
          <a:p>
            <a:pPr>
              <a:lnSpc>
                <a:spcPts val="2642"/>
              </a:lnSpc>
              <a:spcBef>
                <a:spcPct val="0"/>
              </a:spcBef>
            </a:pPr>
            <a:r>
              <a:rPr lang="en-US" sz="1887">
                <a:solidFill>
                  <a:srgbClr val="000000"/>
                </a:solidFill>
                <a:latin typeface="Canva Sans"/>
              </a:rPr>
              <a:t> This choice was supported by the fact that the Mean Squared Error (MSE) </a:t>
            </a:r>
            <a:r>
              <a:rPr lang="en-US" sz="1887">
                <a:solidFill>
                  <a:srgbClr val="000000"/>
                </a:solidFill>
                <a:latin typeface="Canva Sans Bold"/>
              </a:rPr>
              <a:t>between the training data and the most accurate-fit GBM simulation was less than 3.0,</a:t>
            </a:r>
            <a:r>
              <a:rPr lang="en-US" sz="1887">
                <a:solidFill>
                  <a:srgbClr val="000000"/>
                </a:solidFill>
                <a:latin typeface="Canva Sans"/>
              </a:rPr>
              <a:t> indicating the higher relevance and suitability of GBM simulations over the predictions obtained from AUTO ARIMA.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5777" t="0" r="5777" b="0"/>
          <a:stretch>
            <a:fillRect/>
          </a:stretch>
        </p:blipFill>
        <p:spPr>
          <a:xfrm flipH="false" flipV="false">
            <a:off x="0" y="0"/>
            <a:ext cx="18288000" cy="10287000"/>
          </a:xfrm>
          <a:prstGeom prst="rect">
            <a:avLst/>
          </a:prstGeom>
        </p:spPr>
      </p:pic>
      <p:grpSp>
        <p:nvGrpSpPr>
          <p:cNvPr name="Group 3" id="3"/>
          <p:cNvGrpSpPr/>
          <p:nvPr/>
        </p:nvGrpSpPr>
        <p:grpSpPr>
          <a:xfrm rot="0">
            <a:off x="554592" y="311958"/>
            <a:ext cx="17178817" cy="9663084"/>
            <a:chOff x="0" y="0"/>
            <a:chExt cx="6570580" cy="3695951"/>
          </a:xfrm>
        </p:grpSpPr>
        <p:sp>
          <p:nvSpPr>
            <p:cNvPr name="Freeform 4" id="4"/>
            <p:cNvSpPr/>
            <p:nvPr/>
          </p:nvSpPr>
          <p:spPr>
            <a:xfrm flipH="false" flipV="false" rot="0">
              <a:off x="0" y="0"/>
              <a:ext cx="6570580" cy="3695952"/>
            </a:xfrm>
            <a:custGeom>
              <a:avLst/>
              <a:gdLst/>
              <a:ahLst/>
              <a:cxnLst/>
              <a:rect r="r" b="b" t="t" l="l"/>
              <a:pathLst>
                <a:path h="3695952" w="6570580">
                  <a:moveTo>
                    <a:pt x="0" y="0"/>
                  </a:moveTo>
                  <a:lnTo>
                    <a:pt x="6570580" y="0"/>
                  </a:lnTo>
                  <a:lnTo>
                    <a:pt x="6570580" y="3695952"/>
                  </a:lnTo>
                  <a:lnTo>
                    <a:pt x="0" y="3695952"/>
                  </a:lnTo>
                  <a:close/>
                </a:path>
              </a:pathLst>
            </a:custGeom>
            <a:solidFill>
              <a:srgbClr val="0466C8">
                <a:alpha val="64706"/>
              </a:srgbClr>
            </a:solidFill>
          </p:spPr>
        </p:sp>
      </p:grpSp>
      <p:grpSp>
        <p:nvGrpSpPr>
          <p:cNvPr name="Group 5" id="5"/>
          <p:cNvGrpSpPr/>
          <p:nvPr/>
        </p:nvGrpSpPr>
        <p:grpSpPr>
          <a:xfrm rot="0">
            <a:off x="1657350" y="2864519"/>
            <a:ext cx="3086100" cy="5067300"/>
            <a:chOff x="0" y="0"/>
            <a:chExt cx="812800" cy="1334598"/>
          </a:xfrm>
        </p:grpSpPr>
        <p:sp>
          <p:nvSpPr>
            <p:cNvPr name="Freeform 6" id="6"/>
            <p:cNvSpPr/>
            <p:nvPr/>
          </p:nvSpPr>
          <p:spPr>
            <a:xfrm flipH="false" flipV="false" rot="0">
              <a:off x="0" y="0"/>
              <a:ext cx="812800" cy="1334598"/>
            </a:xfrm>
            <a:custGeom>
              <a:avLst/>
              <a:gdLst/>
              <a:ahLst/>
              <a:cxnLst/>
              <a:rect r="r" b="b" t="t" l="l"/>
              <a:pathLst>
                <a:path h="1334598" w="812800">
                  <a:moveTo>
                    <a:pt x="127941" y="0"/>
                  </a:moveTo>
                  <a:lnTo>
                    <a:pt x="684859" y="0"/>
                  </a:lnTo>
                  <a:cubicBezTo>
                    <a:pt x="718791" y="0"/>
                    <a:pt x="751333" y="13479"/>
                    <a:pt x="775327" y="37473"/>
                  </a:cubicBezTo>
                  <a:cubicBezTo>
                    <a:pt x="799321" y="61467"/>
                    <a:pt x="812800" y="94009"/>
                    <a:pt x="812800" y="127941"/>
                  </a:cubicBezTo>
                  <a:lnTo>
                    <a:pt x="812800" y="1206657"/>
                  </a:lnTo>
                  <a:cubicBezTo>
                    <a:pt x="812800" y="1240589"/>
                    <a:pt x="799321" y="1273131"/>
                    <a:pt x="775327" y="1297125"/>
                  </a:cubicBezTo>
                  <a:cubicBezTo>
                    <a:pt x="751333" y="1321118"/>
                    <a:pt x="718791" y="1334598"/>
                    <a:pt x="684859" y="1334598"/>
                  </a:cubicBezTo>
                  <a:lnTo>
                    <a:pt x="127941" y="1334598"/>
                  </a:lnTo>
                  <a:cubicBezTo>
                    <a:pt x="94009" y="1334598"/>
                    <a:pt x="61467" y="1321118"/>
                    <a:pt x="37473" y="1297125"/>
                  </a:cubicBezTo>
                  <a:cubicBezTo>
                    <a:pt x="13479" y="1273131"/>
                    <a:pt x="0" y="1240589"/>
                    <a:pt x="0" y="1206657"/>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770519" y="2864519"/>
            <a:ext cx="3086100" cy="5067300"/>
            <a:chOff x="0" y="0"/>
            <a:chExt cx="812800" cy="1334598"/>
          </a:xfrm>
        </p:grpSpPr>
        <p:sp>
          <p:nvSpPr>
            <p:cNvPr name="Freeform 9" id="9"/>
            <p:cNvSpPr/>
            <p:nvPr/>
          </p:nvSpPr>
          <p:spPr>
            <a:xfrm flipH="false" flipV="false" rot="0">
              <a:off x="0" y="0"/>
              <a:ext cx="812800" cy="1334598"/>
            </a:xfrm>
            <a:custGeom>
              <a:avLst/>
              <a:gdLst/>
              <a:ahLst/>
              <a:cxnLst/>
              <a:rect r="r" b="b" t="t" l="l"/>
              <a:pathLst>
                <a:path h="1334598" w="812800">
                  <a:moveTo>
                    <a:pt x="127941" y="0"/>
                  </a:moveTo>
                  <a:lnTo>
                    <a:pt x="684859" y="0"/>
                  </a:lnTo>
                  <a:cubicBezTo>
                    <a:pt x="718791" y="0"/>
                    <a:pt x="751333" y="13479"/>
                    <a:pt x="775327" y="37473"/>
                  </a:cubicBezTo>
                  <a:cubicBezTo>
                    <a:pt x="799321" y="61467"/>
                    <a:pt x="812800" y="94009"/>
                    <a:pt x="812800" y="127941"/>
                  </a:cubicBezTo>
                  <a:lnTo>
                    <a:pt x="812800" y="1206657"/>
                  </a:lnTo>
                  <a:cubicBezTo>
                    <a:pt x="812800" y="1240589"/>
                    <a:pt x="799321" y="1273131"/>
                    <a:pt x="775327" y="1297125"/>
                  </a:cubicBezTo>
                  <a:cubicBezTo>
                    <a:pt x="751333" y="1321118"/>
                    <a:pt x="718791" y="1334598"/>
                    <a:pt x="684859" y="1334598"/>
                  </a:cubicBezTo>
                  <a:lnTo>
                    <a:pt x="127941" y="1334598"/>
                  </a:lnTo>
                  <a:cubicBezTo>
                    <a:pt x="94009" y="1334598"/>
                    <a:pt x="61467" y="1321118"/>
                    <a:pt x="37473" y="1297125"/>
                  </a:cubicBezTo>
                  <a:cubicBezTo>
                    <a:pt x="13479" y="1273131"/>
                    <a:pt x="0" y="1240589"/>
                    <a:pt x="0" y="1206657"/>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883688" y="2864519"/>
            <a:ext cx="3086100" cy="5067300"/>
            <a:chOff x="0" y="0"/>
            <a:chExt cx="812800" cy="1334598"/>
          </a:xfrm>
        </p:grpSpPr>
        <p:sp>
          <p:nvSpPr>
            <p:cNvPr name="Freeform 12" id="12"/>
            <p:cNvSpPr/>
            <p:nvPr/>
          </p:nvSpPr>
          <p:spPr>
            <a:xfrm flipH="false" flipV="false" rot="0">
              <a:off x="0" y="0"/>
              <a:ext cx="812800" cy="1334598"/>
            </a:xfrm>
            <a:custGeom>
              <a:avLst/>
              <a:gdLst/>
              <a:ahLst/>
              <a:cxnLst/>
              <a:rect r="r" b="b" t="t" l="l"/>
              <a:pathLst>
                <a:path h="1334598" w="812800">
                  <a:moveTo>
                    <a:pt x="127941" y="0"/>
                  </a:moveTo>
                  <a:lnTo>
                    <a:pt x="684859" y="0"/>
                  </a:lnTo>
                  <a:cubicBezTo>
                    <a:pt x="718791" y="0"/>
                    <a:pt x="751333" y="13479"/>
                    <a:pt x="775327" y="37473"/>
                  </a:cubicBezTo>
                  <a:cubicBezTo>
                    <a:pt x="799321" y="61467"/>
                    <a:pt x="812800" y="94009"/>
                    <a:pt x="812800" y="127941"/>
                  </a:cubicBezTo>
                  <a:lnTo>
                    <a:pt x="812800" y="1206657"/>
                  </a:lnTo>
                  <a:cubicBezTo>
                    <a:pt x="812800" y="1240589"/>
                    <a:pt x="799321" y="1273131"/>
                    <a:pt x="775327" y="1297125"/>
                  </a:cubicBezTo>
                  <a:cubicBezTo>
                    <a:pt x="751333" y="1321118"/>
                    <a:pt x="718791" y="1334598"/>
                    <a:pt x="684859" y="1334598"/>
                  </a:cubicBezTo>
                  <a:lnTo>
                    <a:pt x="127941" y="1334598"/>
                  </a:lnTo>
                  <a:cubicBezTo>
                    <a:pt x="94009" y="1334598"/>
                    <a:pt x="61467" y="1321118"/>
                    <a:pt x="37473" y="1297125"/>
                  </a:cubicBezTo>
                  <a:cubicBezTo>
                    <a:pt x="13479" y="1273131"/>
                    <a:pt x="0" y="1240589"/>
                    <a:pt x="0" y="1206657"/>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3998488" y="2864519"/>
            <a:ext cx="3086100" cy="5067300"/>
            <a:chOff x="0" y="0"/>
            <a:chExt cx="812800" cy="1334598"/>
          </a:xfrm>
        </p:grpSpPr>
        <p:sp>
          <p:nvSpPr>
            <p:cNvPr name="Freeform 15" id="15"/>
            <p:cNvSpPr/>
            <p:nvPr/>
          </p:nvSpPr>
          <p:spPr>
            <a:xfrm flipH="false" flipV="false" rot="0">
              <a:off x="0" y="0"/>
              <a:ext cx="812800" cy="1334598"/>
            </a:xfrm>
            <a:custGeom>
              <a:avLst/>
              <a:gdLst/>
              <a:ahLst/>
              <a:cxnLst/>
              <a:rect r="r" b="b" t="t" l="l"/>
              <a:pathLst>
                <a:path h="1334598" w="812800">
                  <a:moveTo>
                    <a:pt x="127941" y="0"/>
                  </a:moveTo>
                  <a:lnTo>
                    <a:pt x="684859" y="0"/>
                  </a:lnTo>
                  <a:cubicBezTo>
                    <a:pt x="718791" y="0"/>
                    <a:pt x="751333" y="13479"/>
                    <a:pt x="775327" y="37473"/>
                  </a:cubicBezTo>
                  <a:cubicBezTo>
                    <a:pt x="799321" y="61467"/>
                    <a:pt x="812800" y="94009"/>
                    <a:pt x="812800" y="127941"/>
                  </a:cubicBezTo>
                  <a:lnTo>
                    <a:pt x="812800" y="1206657"/>
                  </a:lnTo>
                  <a:cubicBezTo>
                    <a:pt x="812800" y="1240589"/>
                    <a:pt x="799321" y="1273131"/>
                    <a:pt x="775327" y="1297125"/>
                  </a:cubicBezTo>
                  <a:cubicBezTo>
                    <a:pt x="751333" y="1321118"/>
                    <a:pt x="718791" y="1334598"/>
                    <a:pt x="684859" y="1334598"/>
                  </a:cubicBezTo>
                  <a:lnTo>
                    <a:pt x="127941" y="1334598"/>
                  </a:lnTo>
                  <a:cubicBezTo>
                    <a:pt x="94009" y="1334598"/>
                    <a:pt x="61467" y="1321118"/>
                    <a:pt x="37473" y="1297125"/>
                  </a:cubicBezTo>
                  <a:cubicBezTo>
                    <a:pt x="13479" y="1273131"/>
                    <a:pt x="0" y="1240589"/>
                    <a:pt x="0" y="1206657"/>
                  </a:cubicBezTo>
                  <a:lnTo>
                    <a:pt x="0" y="127941"/>
                  </a:lnTo>
                  <a:cubicBezTo>
                    <a:pt x="0" y="94009"/>
                    <a:pt x="13479" y="61467"/>
                    <a:pt x="37473" y="37473"/>
                  </a:cubicBezTo>
                  <a:cubicBezTo>
                    <a:pt x="61467" y="13479"/>
                    <a:pt x="94009" y="0"/>
                    <a:pt x="127941" y="0"/>
                  </a:cubicBezTo>
                  <a:close/>
                </a:path>
              </a:pathLst>
            </a:custGeom>
            <a:solidFill>
              <a:srgbClr val="FFFFFF"/>
            </a:solidFill>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7" id="17"/>
          <p:cNvGrpSpPr>
            <a:grpSpLocks noChangeAspect="true"/>
          </p:cNvGrpSpPr>
          <p:nvPr/>
        </p:nvGrpSpPr>
        <p:grpSpPr>
          <a:xfrm rot="0">
            <a:off x="1933760" y="3331911"/>
            <a:ext cx="2533280" cy="2533280"/>
            <a:chOff x="0" y="0"/>
            <a:chExt cx="3282950" cy="3282950"/>
          </a:xfrm>
        </p:grpSpPr>
        <p:sp>
          <p:nvSpPr>
            <p:cNvPr name="Freeform 18" id="18"/>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45541" t="0" r="-45541" b="0"/>
              </a:stretch>
            </a:blipFill>
          </p:spPr>
        </p:sp>
      </p:grpSp>
      <p:grpSp>
        <p:nvGrpSpPr>
          <p:cNvPr name="Group 19" id="19"/>
          <p:cNvGrpSpPr>
            <a:grpSpLocks noChangeAspect="true"/>
          </p:cNvGrpSpPr>
          <p:nvPr/>
        </p:nvGrpSpPr>
        <p:grpSpPr>
          <a:xfrm rot="0">
            <a:off x="6046929" y="3331911"/>
            <a:ext cx="2533280" cy="2533280"/>
            <a:chOff x="0" y="0"/>
            <a:chExt cx="3282950" cy="3282950"/>
          </a:xfrm>
        </p:grpSpPr>
        <p:sp>
          <p:nvSpPr>
            <p:cNvPr name="Freeform 20" id="20"/>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5"/>
              <a:stretch>
                <a:fillRect l="-20655" t="0" r="-20655" b="0"/>
              </a:stretch>
            </a:blipFill>
          </p:spPr>
        </p:sp>
      </p:grpSp>
      <p:grpSp>
        <p:nvGrpSpPr>
          <p:cNvPr name="Group 21" id="21"/>
          <p:cNvGrpSpPr>
            <a:grpSpLocks noChangeAspect="true"/>
          </p:cNvGrpSpPr>
          <p:nvPr/>
        </p:nvGrpSpPr>
        <p:grpSpPr>
          <a:xfrm rot="0">
            <a:off x="10160099" y="3331911"/>
            <a:ext cx="2533280" cy="2533280"/>
            <a:chOff x="0" y="0"/>
            <a:chExt cx="3282950" cy="3282950"/>
          </a:xfrm>
        </p:grpSpPr>
        <p:sp>
          <p:nvSpPr>
            <p:cNvPr name="Freeform 22" id="22"/>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6"/>
              <a:stretch>
                <a:fillRect l="-33305" t="0" r="-33305" b="0"/>
              </a:stretch>
            </a:blipFill>
          </p:spPr>
        </p:sp>
      </p:grpSp>
      <p:grpSp>
        <p:nvGrpSpPr>
          <p:cNvPr name="Group 23" id="23"/>
          <p:cNvGrpSpPr>
            <a:grpSpLocks noChangeAspect="true"/>
          </p:cNvGrpSpPr>
          <p:nvPr/>
        </p:nvGrpSpPr>
        <p:grpSpPr>
          <a:xfrm rot="0">
            <a:off x="14274899" y="3331911"/>
            <a:ext cx="2533280" cy="2533280"/>
            <a:chOff x="0" y="0"/>
            <a:chExt cx="3282950" cy="3282950"/>
          </a:xfrm>
        </p:grpSpPr>
        <p:sp>
          <p:nvSpPr>
            <p:cNvPr name="Freeform 24" id="24"/>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7"/>
              <a:stretch>
                <a:fillRect l="-27319" t="0" r="-27319" b="0"/>
              </a:stretch>
            </a:blipFill>
          </p:spPr>
        </p:sp>
      </p:grpSp>
      <p:sp>
        <p:nvSpPr>
          <p:cNvPr name="TextBox 25" id="25"/>
          <p:cNvSpPr txBox="true"/>
          <p:nvPr/>
        </p:nvSpPr>
        <p:spPr>
          <a:xfrm rot="0">
            <a:off x="6722834" y="412510"/>
            <a:ext cx="5760994" cy="1150173"/>
          </a:xfrm>
          <a:prstGeom prst="rect">
            <a:avLst/>
          </a:prstGeom>
        </p:spPr>
        <p:txBody>
          <a:bodyPr anchor="t" rtlCol="false" tIns="0" lIns="0" bIns="0" rIns="0">
            <a:spAutoFit/>
          </a:bodyPr>
          <a:lstStyle/>
          <a:p>
            <a:pPr>
              <a:lnSpc>
                <a:spcPts val="9407"/>
              </a:lnSpc>
              <a:spcBef>
                <a:spcPct val="0"/>
              </a:spcBef>
            </a:pPr>
            <a:r>
              <a:rPr lang="en-US" sz="6719">
                <a:solidFill>
                  <a:srgbClr val="FFFFFF"/>
                </a:solidFill>
                <a:latin typeface="Muli Black"/>
              </a:rPr>
              <a:t>APPROACH</a:t>
            </a:r>
          </a:p>
        </p:txBody>
      </p:sp>
      <p:sp>
        <p:nvSpPr>
          <p:cNvPr name="TextBox 26" id="26"/>
          <p:cNvSpPr txBox="true"/>
          <p:nvPr/>
        </p:nvSpPr>
        <p:spPr>
          <a:xfrm rot="0">
            <a:off x="1657350" y="6132214"/>
            <a:ext cx="3084469" cy="1380931"/>
          </a:xfrm>
          <a:prstGeom prst="rect">
            <a:avLst/>
          </a:prstGeom>
        </p:spPr>
        <p:txBody>
          <a:bodyPr anchor="t" rtlCol="false" tIns="0" lIns="0" bIns="0" rIns="0">
            <a:spAutoFit/>
          </a:bodyPr>
          <a:lstStyle/>
          <a:p>
            <a:pPr algn="ctr">
              <a:lnSpc>
                <a:spcPts val="3685"/>
              </a:lnSpc>
            </a:pPr>
            <a:r>
              <a:rPr lang="en-US" sz="2632">
                <a:solidFill>
                  <a:srgbClr val="290B66"/>
                </a:solidFill>
                <a:latin typeface="Muli Black"/>
              </a:rPr>
              <a:t>Data Cleaning </a:t>
            </a:r>
          </a:p>
          <a:p>
            <a:pPr algn="ctr">
              <a:lnSpc>
                <a:spcPts val="3685"/>
              </a:lnSpc>
            </a:pPr>
            <a:r>
              <a:rPr lang="en-US" sz="2632">
                <a:solidFill>
                  <a:srgbClr val="290B66"/>
                </a:solidFill>
                <a:latin typeface="Muli Black"/>
              </a:rPr>
              <a:t>&amp; </a:t>
            </a:r>
          </a:p>
          <a:p>
            <a:pPr algn="ctr">
              <a:lnSpc>
                <a:spcPts val="3685"/>
              </a:lnSpc>
              <a:spcBef>
                <a:spcPct val="0"/>
              </a:spcBef>
            </a:pPr>
            <a:r>
              <a:rPr lang="en-US" sz="2632">
                <a:solidFill>
                  <a:srgbClr val="290B66"/>
                </a:solidFill>
                <a:latin typeface="Muli Black"/>
              </a:rPr>
              <a:t>Manipulations</a:t>
            </a:r>
          </a:p>
        </p:txBody>
      </p:sp>
      <p:sp>
        <p:nvSpPr>
          <p:cNvPr name="TextBox 27" id="27"/>
          <p:cNvSpPr txBox="true"/>
          <p:nvPr/>
        </p:nvSpPr>
        <p:spPr>
          <a:xfrm rot="0">
            <a:off x="6151704" y="6132214"/>
            <a:ext cx="2323730" cy="1373837"/>
          </a:xfrm>
          <a:prstGeom prst="rect">
            <a:avLst/>
          </a:prstGeom>
        </p:spPr>
        <p:txBody>
          <a:bodyPr anchor="t" rtlCol="false" tIns="0" lIns="0" bIns="0" rIns="0">
            <a:spAutoFit/>
          </a:bodyPr>
          <a:lstStyle/>
          <a:p>
            <a:pPr>
              <a:lnSpc>
                <a:spcPts val="3685"/>
              </a:lnSpc>
            </a:pPr>
            <a:r>
              <a:rPr lang="en-US" sz="2632">
                <a:solidFill>
                  <a:srgbClr val="290B66"/>
                </a:solidFill>
                <a:latin typeface="Muli Black"/>
              </a:rPr>
              <a:t>Exploratory</a:t>
            </a:r>
          </a:p>
          <a:p>
            <a:pPr>
              <a:lnSpc>
                <a:spcPts val="3685"/>
              </a:lnSpc>
              <a:spcBef>
                <a:spcPct val="0"/>
              </a:spcBef>
            </a:pPr>
            <a:r>
              <a:rPr lang="en-US" sz="2632">
                <a:solidFill>
                  <a:srgbClr val="290B66"/>
                </a:solidFill>
                <a:latin typeface="Muli Black"/>
              </a:rPr>
              <a:t>Data Analysis</a:t>
            </a:r>
          </a:p>
        </p:txBody>
      </p:sp>
      <p:sp>
        <p:nvSpPr>
          <p:cNvPr name="TextBox 28" id="28"/>
          <p:cNvSpPr txBox="true"/>
          <p:nvPr/>
        </p:nvSpPr>
        <p:spPr>
          <a:xfrm rot="0">
            <a:off x="10160099" y="6132214"/>
            <a:ext cx="2323730" cy="909477"/>
          </a:xfrm>
          <a:prstGeom prst="rect">
            <a:avLst/>
          </a:prstGeom>
        </p:spPr>
        <p:txBody>
          <a:bodyPr anchor="t" rtlCol="false" tIns="0" lIns="0" bIns="0" rIns="0">
            <a:spAutoFit/>
          </a:bodyPr>
          <a:lstStyle/>
          <a:p>
            <a:pPr>
              <a:lnSpc>
                <a:spcPts val="3685"/>
              </a:lnSpc>
              <a:spcBef>
                <a:spcPct val="0"/>
              </a:spcBef>
            </a:pPr>
            <a:r>
              <a:rPr lang="en-US" sz="2632">
                <a:solidFill>
                  <a:srgbClr val="290B66"/>
                </a:solidFill>
                <a:latin typeface="Muli Black"/>
              </a:rPr>
              <a:t>Model Architecture</a:t>
            </a:r>
          </a:p>
        </p:txBody>
      </p:sp>
      <p:sp>
        <p:nvSpPr>
          <p:cNvPr name="TextBox 29" id="29"/>
          <p:cNvSpPr txBox="true"/>
          <p:nvPr/>
        </p:nvSpPr>
        <p:spPr>
          <a:xfrm rot="0">
            <a:off x="14379488" y="6132214"/>
            <a:ext cx="2323730" cy="909477"/>
          </a:xfrm>
          <a:prstGeom prst="rect">
            <a:avLst/>
          </a:prstGeom>
        </p:spPr>
        <p:txBody>
          <a:bodyPr anchor="t" rtlCol="false" tIns="0" lIns="0" bIns="0" rIns="0">
            <a:spAutoFit/>
          </a:bodyPr>
          <a:lstStyle/>
          <a:p>
            <a:pPr>
              <a:lnSpc>
                <a:spcPts val="3685"/>
              </a:lnSpc>
              <a:spcBef>
                <a:spcPct val="0"/>
              </a:spcBef>
            </a:pPr>
            <a:r>
              <a:rPr lang="en-US" sz="2632">
                <a:solidFill>
                  <a:srgbClr val="290B66"/>
                </a:solidFill>
                <a:latin typeface="Muli Black"/>
              </a:rPr>
              <a:t>Model Evaluation</a:t>
            </a:r>
          </a:p>
        </p:txBody>
      </p:sp>
      <p:sp>
        <p:nvSpPr>
          <p:cNvPr name="AutoShape 30" id="30"/>
          <p:cNvSpPr/>
          <p:nvPr/>
        </p:nvSpPr>
        <p:spPr>
          <a:xfrm>
            <a:off x="6151704" y="1581732"/>
            <a:ext cx="6492240" cy="0"/>
          </a:xfrm>
          <a:prstGeom prst="line">
            <a:avLst/>
          </a:prstGeom>
          <a:ln cap="flat" w="38100">
            <a:solidFill>
              <a:srgbClr val="FFFFFF"/>
            </a:solidFill>
            <a:prstDash val="solid"/>
            <a:headEnd type="none" len="sm" w="sm"/>
            <a:tailEnd type="none" len="sm" w="sm"/>
          </a:ln>
        </p:spPr>
      </p:sp>
      <p:sp>
        <p:nvSpPr>
          <p:cNvPr name="AutoShape 31" id="31"/>
          <p:cNvSpPr/>
          <p:nvPr/>
        </p:nvSpPr>
        <p:spPr>
          <a:xfrm>
            <a:off x="4743450" y="8404552"/>
            <a:ext cx="1027069" cy="0"/>
          </a:xfrm>
          <a:prstGeom prst="line">
            <a:avLst/>
          </a:prstGeom>
          <a:ln cap="flat" w="38100">
            <a:solidFill>
              <a:srgbClr val="FFFFFF"/>
            </a:solidFill>
            <a:prstDash val="solid"/>
            <a:headEnd type="none" len="sm" w="sm"/>
            <a:tailEnd type="arrow" len="sm" w="med"/>
          </a:ln>
        </p:spPr>
      </p:sp>
      <p:sp>
        <p:nvSpPr>
          <p:cNvPr name="AutoShape 32" id="32"/>
          <p:cNvSpPr/>
          <p:nvPr/>
        </p:nvSpPr>
        <p:spPr>
          <a:xfrm>
            <a:off x="8856619" y="8442652"/>
            <a:ext cx="1027069" cy="0"/>
          </a:xfrm>
          <a:prstGeom prst="line">
            <a:avLst/>
          </a:prstGeom>
          <a:ln cap="flat" w="38100">
            <a:solidFill>
              <a:srgbClr val="FFFFFF"/>
            </a:solidFill>
            <a:prstDash val="solid"/>
            <a:headEnd type="none" len="sm" w="sm"/>
            <a:tailEnd type="arrow" len="sm" w="med"/>
          </a:ln>
        </p:spPr>
      </p:sp>
      <p:sp>
        <p:nvSpPr>
          <p:cNvPr name="AutoShape 33" id="33"/>
          <p:cNvSpPr/>
          <p:nvPr/>
        </p:nvSpPr>
        <p:spPr>
          <a:xfrm>
            <a:off x="12971419" y="8366452"/>
            <a:ext cx="1027069" cy="0"/>
          </a:xfrm>
          <a:prstGeom prst="line">
            <a:avLst/>
          </a:prstGeom>
          <a:ln cap="flat" w="38100">
            <a:solidFill>
              <a:srgbClr val="FFFFFF"/>
            </a:solidFill>
            <a:prstDash val="solid"/>
            <a:headEnd type="none" len="sm" w="sm"/>
            <a:tailEnd type="arrow" len="sm" w="med"/>
          </a:ln>
        </p:spPr>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Freeform 2" id="2"/>
          <p:cNvSpPr/>
          <p:nvPr/>
        </p:nvSpPr>
        <p:spPr>
          <a:xfrm flipH="false" flipV="false" rot="0">
            <a:off x="5015545" y="2667399"/>
            <a:ext cx="13272455" cy="7619601"/>
          </a:xfrm>
          <a:custGeom>
            <a:avLst/>
            <a:gdLst/>
            <a:ahLst/>
            <a:cxnLst/>
            <a:rect r="r" b="b" t="t" l="l"/>
            <a:pathLst>
              <a:path h="7619601" w="13272455">
                <a:moveTo>
                  <a:pt x="0" y="0"/>
                </a:moveTo>
                <a:lnTo>
                  <a:pt x="13272455" y="0"/>
                </a:lnTo>
                <a:lnTo>
                  <a:pt x="13272455" y="7619601"/>
                </a:lnTo>
                <a:lnTo>
                  <a:pt x="0" y="7619601"/>
                </a:lnTo>
                <a:lnTo>
                  <a:pt x="0" y="0"/>
                </a:lnTo>
                <a:close/>
              </a:path>
            </a:pathLst>
          </a:custGeom>
          <a:blipFill>
            <a:blip r:embed="rId2"/>
            <a:stretch>
              <a:fillRect l="0" t="0" r="0" b="0"/>
            </a:stretch>
          </a:blipFill>
        </p:spPr>
      </p:sp>
      <p:sp>
        <p:nvSpPr>
          <p:cNvPr name="TextBox 3" id="3"/>
          <p:cNvSpPr txBox="true"/>
          <p:nvPr/>
        </p:nvSpPr>
        <p:spPr>
          <a:xfrm rot="0">
            <a:off x="7791871" y="3965208"/>
            <a:ext cx="2239219" cy="385707"/>
          </a:xfrm>
          <a:prstGeom prst="rect">
            <a:avLst/>
          </a:prstGeom>
        </p:spPr>
        <p:txBody>
          <a:bodyPr anchor="t" rtlCol="false" tIns="0" lIns="0" bIns="0" rIns="0">
            <a:spAutoFit/>
          </a:bodyPr>
          <a:lstStyle/>
          <a:p>
            <a:pPr algn="ctr">
              <a:lnSpc>
                <a:spcPts val="3124"/>
              </a:lnSpc>
              <a:spcBef>
                <a:spcPct val="0"/>
              </a:spcBef>
            </a:pPr>
            <a:r>
              <a:rPr lang="en-US" sz="2231">
                <a:solidFill>
                  <a:srgbClr val="000000"/>
                </a:solidFill>
                <a:latin typeface="Canva Sans Bold"/>
              </a:rPr>
              <a:t>TRAINING DATA</a:t>
            </a:r>
          </a:p>
        </p:txBody>
      </p:sp>
      <p:sp>
        <p:nvSpPr>
          <p:cNvPr name="TextBox 4" id="4"/>
          <p:cNvSpPr txBox="true"/>
          <p:nvPr/>
        </p:nvSpPr>
        <p:spPr>
          <a:xfrm rot="0">
            <a:off x="15046502" y="7683716"/>
            <a:ext cx="1528293" cy="385707"/>
          </a:xfrm>
          <a:prstGeom prst="rect">
            <a:avLst/>
          </a:prstGeom>
        </p:spPr>
        <p:txBody>
          <a:bodyPr anchor="t" rtlCol="false" tIns="0" lIns="0" bIns="0" rIns="0">
            <a:spAutoFit/>
          </a:bodyPr>
          <a:lstStyle/>
          <a:p>
            <a:pPr algn="ctr">
              <a:lnSpc>
                <a:spcPts val="3124"/>
              </a:lnSpc>
              <a:spcBef>
                <a:spcPct val="0"/>
              </a:spcBef>
            </a:pPr>
            <a:r>
              <a:rPr lang="en-US" sz="2231">
                <a:solidFill>
                  <a:srgbClr val="000000"/>
                </a:solidFill>
                <a:latin typeface="Canva Sans Bold"/>
              </a:rPr>
              <a:t>TEST DATA</a:t>
            </a:r>
          </a:p>
        </p:txBody>
      </p:sp>
      <p:sp>
        <p:nvSpPr>
          <p:cNvPr name="TextBox 5" id="5"/>
          <p:cNvSpPr txBox="true"/>
          <p:nvPr/>
        </p:nvSpPr>
        <p:spPr>
          <a:xfrm rot="0">
            <a:off x="5633326" y="345474"/>
            <a:ext cx="12036893" cy="2321924"/>
          </a:xfrm>
          <a:prstGeom prst="rect">
            <a:avLst/>
          </a:prstGeom>
        </p:spPr>
        <p:txBody>
          <a:bodyPr anchor="t" rtlCol="false" tIns="0" lIns="0" bIns="0" rIns="0">
            <a:spAutoFit/>
          </a:bodyPr>
          <a:lstStyle/>
          <a:p>
            <a:pPr algn="ctr">
              <a:lnSpc>
                <a:spcPts val="6198"/>
              </a:lnSpc>
            </a:pPr>
          </a:p>
          <a:p>
            <a:pPr algn="ctr">
              <a:lnSpc>
                <a:spcPts val="6198"/>
              </a:lnSpc>
            </a:pPr>
            <a:r>
              <a:rPr lang="en-US" sz="4427">
                <a:solidFill>
                  <a:srgbClr val="240E60"/>
                </a:solidFill>
                <a:latin typeface="Muli Black"/>
              </a:rPr>
              <a:t>COMPARISON OF MODEL PREDICTIONS.</a:t>
            </a:r>
          </a:p>
          <a:p>
            <a:pPr algn="ctr">
              <a:lnSpc>
                <a:spcPts val="6198"/>
              </a:lnSpc>
              <a:spcBef>
                <a:spcPct val="0"/>
              </a:spcBef>
            </a:pPr>
          </a:p>
        </p:txBody>
      </p:sp>
      <p:sp>
        <p:nvSpPr>
          <p:cNvPr name="TextBox 6" id="6"/>
          <p:cNvSpPr txBox="true"/>
          <p:nvPr/>
        </p:nvSpPr>
        <p:spPr>
          <a:xfrm rot="0">
            <a:off x="272142" y="1778718"/>
            <a:ext cx="4527244" cy="7479582"/>
          </a:xfrm>
          <a:prstGeom prst="rect">
            <a:avLst/>
          </a:prstGeom>
        </p:spPr>
        <p:txBody>
          <a:bodyPr anchor="t" rtlCol="false" tIns="0" lIns="0" bIns="0" rIns="0">
            <a:spAutoFit/>
          </a:bodyPr>
          <a:lstStyle/>
          <a:p>
            <a:pPr>
              <a:lnSpc>
                <a:spcPts val="2471"/>
              </a:lnSpc>
              <a:spcBef>
                <a:spcPct val="0"/>
              </a:spcBef>
            </a:pPr>
            <a:r>
              <a:rPr lang="en-US" sz="1765">
                <a:solidFill>
                  <a:srgbClr val="000000"/>
                </a:solidFill>
                <a:latin typeface="Canva Sans"/>
              </a:rPr>
              <a:t>Upon comparing the predictions derived from averaging the AUTO ARIMA model with ensembling models and predictions solely obtained from ensembling models, </a:t>
            </a:r>
            <a:r>
              <a:rPr lang="en-US" sz="1765">
                <a:solidFill>
                  <a:srgbClr val="000000"/>
                </a:solidFill>
                <a:latin typeface="Canva Sans Bold"/>
              </a:rPr>
              <a:t>the differences observed were minimal.</a:t>
            </a:r>
          </a:p>
          <a:p>
            <a:pPr>
              <a:lnSpc>
                <a:spcPts val="2471"/>
              </a:lnSpc>
              <a:spcBef>
                <a:spcPct val="0"/>
              </a:spcBef>
            </a:pPr>
          </a:p>
          <a:p>
            <a:pPr>
              <a:lnSpc>
                <a:spcPts val="2471"/>
              </a:lnSpc>
              <a:spcBef>
                <a:spcPct val="0"/>
              </a:spcBef>
            </a:pPr>
            <a:r>
              <a:rPr lang="en-US" sz="1765">
                <a:solidFill>
                  <a:srgbClr val="000000"/>
                </a:solidFill>
                <a:latin typeface="Canva Sans"/>
              </a:rPr>
              <a:t> Notably, the ARIMA model's predictions </a:t>
            </a:r>
            <a:r>
              <a:rPr lang="en-US" sz="1765">
                <a:solidFill>
                  <a:srgbClr val="000000"/>
                </a:solidFill>
                <a:latin typeface="Canva Sans Bold"/>
              </a:rPr>
              <a:t>exhibited significantly large prediction</a:t>
            </a:r>
            <a:r>
              <a:rPr lang="en-US" sz="1765">
                <a:solidFill>
                  <a:srgbClr val="000000"/>
                </a:solidFill>
                <a:latin typeface="Canva Sans"/>
              </a:rPr>
              <a:t> intervals, which raised concerns about their reliability.</a:t>
            </a:r>
          </a:p>
          <a:p>
            <a:pPr>
              <a:lnSpc>
                <a:spcPts val="2471"/>
              </a:lnSpc>
              <a:spcBef>
                <a:spcPct val="0"/>
              </a:spcBef>
            </a:pPr>
          </a:p>
          <a:p>
            <a:pPr>
              <a:lnSpc>
                <a:spcPts val="2471"/>
              </a:lnSpc>
              <a:spcBef>
                <a:spcPct val="0"/>
              </a:spcBef>
            </a:pPr>
            <a:r>
              <a:rPr lang="en-US" sz="1765">
                <a:solidFill>
                  <a:srgbClr val="000000"/>
                </a:solidFill>
                <a:latin typeface="Canva Sans"/>
              </a:rPr>
              <a:t> Consequently, </a:t>
            </a:r>
            <a:r>
              <a:rPr lang="en-US" sz="1765">
                <a:solidFill>
                  <a:srgbClr val="000000"/>
                </a:solidFill>
                <a:latin typeface="Canva Sans Bold"/>
              </a:rPr>
              <a:t>the decision was made to select the average of predictions derived from simulations of Gradient Brownian Motion (GBM) and ensembling models.</a:t>
            </a:r>
          </a:p>
          <a:p>
            <a:pPr>
              <a:lnSpc>
                <a:spcPts val="2471"/>
              </a:lnSpc>
              <a:spcBef>
                <a:spcPct val="0"/>
              </a:spcBef>
            </a:pPr>
          </a:p>
          <a:p>
            <a:pPr>
              <a:lnSpc>
                <a:spcPts val="2471"/>
              </a:lnSpc>
              <a:spcBef>
                <a:spcPct val="0"/>
              </a:spcBef>
            </a:pPr>
            <a:r>
              <a:rPr lang="en-US" sz="1765">
                <a:solidFill>
                  <a:srgbClr val="000000"/>
                </a:solidFill>
                <a:latin typeface="Canva Sans"/>
              </a:rPr>
              <a:t> This choice was supported by the fact that the Mean Squared Error (MSE) </a:t>
            </a:r>
            <a:r>
              <a:rPr lang="en-US" sz="1765">
                <a:solidFill>
                  <a:srgbClr val="000000"/>
                </a:solidFill>
                <a:latin typeface="Canva Sans Bold"/>
              </a:rPr>
              <a:t>between the training data and the most accurate-fit GBM simulation was less than 3.0,</a:t>
            </a:r>
            <a:r>
              <a:rPr lang="en-US" sz="1765">
                <a:solidFill>
                  <a:srgbClr val="000000"/>
                </a:solidFill>
                <a:latin typeface="Canva Sans"/>
              </a:rPr>
              <a:t> indicating the higher relevance and suitability of GBM simulations over the predictions obtained from AUTO ARIMA.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777" t="0" r="5777" b="0"/>
          <a:stretch>
            <a:fillRect/>
          </a:stretch>
        </p:blipFill>
        <p:spPr>
          <a:xfrm flipH="false" flipV="false">
            <a:off x="0" y="0"/>
            <a:ext cx="18288000" cy="10287000"/>
          </a:xfrm>
          <a:prstGeom prst="rect">
            <a:avLst/>
          </a:prstGeom>
        </p:spPr>
      </p:pic>
      <p:grpSp>
        <p:nvGrpSpPr>
          <p:cNvPr name="Group 3" id="3"/>
          <p:cNvGrpSpPr/>
          <p:nvPr/>
        </p:nvGrpSpPr>
        <p:grpSpPr>
          <a:xfrm rot="0">
            <a:off x="554592" y="311958"/>
            <a:ext cx="17178817" cy="9663084"/>
            <a:chOff x="0" y="0"/>
            <a:chExt cx="6570580" cy="3695951"/>
          </a:xfrm>
        </p:grpSpPr>
        <p:sp>
          <p:nvSpPr>
            <p:cNvPr name="Freeform 4" id="4"/>
            <p:cNvSpPr/>
            <p:nvPr/>
          </p:nvSpPr>
          <p:spPr>
            <a:xfrm flipH="false" flipV="false" rot="0">
              <a:off x="0" y="0"/>
              <a:ext cx="6570580" cy="3695952"/>
            </a:xfrm>
            <a:custGeom>
              <a:avLst/>
              <a:gdLst/>
              <a:ahLst/>
              <a:cxnLst/>
              <a:rect r="r" b="b" t="t" l="l"/>
              <a:pathLst>
                <a:path h="3695952" w="6570580">
                  <a:moveTo>
                    <a:pt x="0" y="0"/>
                  </a:moveTo>
                  <a:lnTo>
                    <a:pt x="6570580" y="0"/>
                  </a:lnTo>
                  <a:lnTo>
                    <a:pt x="6570580" y="3695952"/>
                  </a:lnTo>
                  <a:lnTo>
                    <a:pt x="0" y="3695952"/>
                  </a:lnTo>
                  <a:close/>
                </a:path>
              </a:pathLst>
            </a:custGeom>
            <a:solidFill>
              <a:srgbClr val="0466C8">
                <a:alpha val="64706"/>
              </a:srgbClr>
            </a:solidFill>
          </p:spPr>
        </p:sp>
      </p:grpSp>
      <p:grpSp>
        <p:nvGrpSpPr>
          <p:cNvPr name="Group 5" id="5"/>
          <p:cNvGrpSpPr/>
          <p:nvPr/>
        </p:nvGrpSpPr>
        <p:grpSpPr>
          <a:xfrm rot="0">
            <a:off x="7682163" y="2433479"/>
            <a:ext cx="2923674" cy="2923674"/>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7" id="7"/>
          <p:cNvSpPr/>
          <p:nvPr/>
        </p:nvSpPr>
        <p:spPr>
          <a:xfrm flipH="false" flipV="false" rot="0">
            <a:off x="8476221" y="3180767"/>
            <a:ext cx="1335557" cy="1429098"/>
          </a:xfrm>
          <a:custGeom>
            <a:avLst/>
            <a:gdLst/>
            <a:ahLst/>
            <a:cxnLst/>
            <a:rect r="r" b="b" t="t" l="l"/>
            <a:pathLst>
              <a:path h="1429098" w="1335557">
                <a:moveTo>
                  <a:pt x="0" y="0"/>
                </a:moveTo>
                <a:lnTo>
                  <a:pt x="1335558" y="0"/>
                </a:lnTo>
                <a:lnTo>
                  <a:pt x="1335558" y="1429098"/>
                </a:lnTo>
                <a:lnTo>
                  <a:pt x="0" y="1429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252459" y="664468"/>
            <a:ext cx="3994673" cy="604521"/>
          </a:xfrm>
          <a:prstGeom prst="rect">
            <a:avLst/>
          </a:prstGeom>
        </p:spPr>
        <p:txBody>
          <a:bodyPr anchor="t" rtlCol="false" tIns="0" lIns="0" bIns="0" rIns="0">
            <a:spAutoFit/>
          </a:bodyPr>
          <a:lstStyle/>
          <a:p>
            <a:pPr>
              <a:lnSpc>
                <a:spcPts val="4479"/>
              </a:lnSpc>
            </a:pPr>
            <a:r>
              <a:rPr lang="en-US" sz="3199">
                <a:solidFill>
                  <a:srgbClr val="FFFFFF"/>
                </a:solidFill>
                <a:latin typeface="Kollektif Bold"/>
              </a:rPr>
              <a:t>ANKITA ANAND</a:t>
            </a:r>
          </a:p>
        </p:txBody>
      </p:sp>
      <p:sp>
        <p:nvSpPr>
          <p:cNvPr name="TextBox 9" id="9"/>
          <p:cNvSpPr txBox="true"/>
          <p:nvPr/>
        </p:nvSpPr>
        <p:spPr>
          <a:xfrm rot="0">
            <a:off x="13438009" y="664586"/>
            <a:ext cx="3821291" cy="604403"/>
          </a:xfrm>
          <a:prstGeom prst="rect">
            <a:avLst/>
          </a:prstGeom>
        </p:spPr>
        <p:txBody>
          <a:bodyPr anchor="t" rtlCol="false" tIns="0" lIns="0" bIns="0" rIns="0">
            <a:spAutoFit/>
          </a:bodyPr>
          <a:lstStyle/>
          <a:p>
            <a:pPr algn="r">
              <a:lnSpc>
                <a:spcPts val="4486"/>
              </a:lnSpc>
            </a:pPr>
            <a:r>
              <a:rPr lang="en-US" sz="3204">
                <a:solidFill>
                  <a:srgbClr val="FFFFFF"/>
                </a:solidFill>
                <a:latin typeface="Kollektif Bold"/>
              </a:rPr>
              <a:t>IIT GUWAHATI</a:t>
            </a:r>
          </a:p>
        </p:txBody>
      </p:sp>
      <p:grpSp>
        <p:nvGrpSpPr>
          <p:cNvPr name="Group 10" id="10"/>
          <p:cNvGrpSpPr/>
          <p:nvPr/>
        </p:nvGrpSpPr>
        <p:grpSpPr>
          <a:xfrm rot="0">
            <a:off x="7834563" y="2585879"/>
            <a:ext cx="2923674" cy="2923674"/>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Freeform 12" id="12"/>
          <p:cNvSpPr/>
          <p:nvPr/>
        </p:nvSpPr>
        <p:spPr>
          <a:xfrm flipH="false" flipV="false" rot="0">
            <a:off x="8628621" y="3333167"/>
            <a:ext cx="1335557" cy="1429098"/>
          </a:xfrm>
          <a:custGeom>
            <a:avLst/>
            <a:gdLst/>
            <a:ahLst/>
            <a:cxnLst/>
            <a:rect r="r" b="b" t="t" l="l"/>
            <a:pathLst>
              <a:path h="1429098" w="1335557">
                <a:moveTo>
                  <a:pt x="0" y="0"/>
                </a:moveTo>
                <a:lnTo>
                  <a:pt x="1335558" y="0"/>
                </a:lnTo>
                <a:lnTo>
                  <a:pt x="1335558" y="1429098"/>
                </a:lnTo>
                <a:lnTo>
                  <a:pt x="0" y="14290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95059" y="7290185"/>
            <a:ext cx="1802682" cy="1773388"/>
          </a:xfrm>
          <a:custGeom>
            <a:avLst/>
            <a:gdLst/>
            <a:ahLst/>
            <a:cxnLst/>
            <a:rect r="r" b="b" t="t" l="l"/>
            <a:pathLst>
              <a:path h="1773388" w="1802682">
                <a:moveTo>
                  <a:pt x="0" y="0"/>
                </a:moveTo>
                <a:lnTo>
                  <a:pt x="1802682" y="0"/>
                </a:lnTo>
                <a:lnTo>
                  <a:pt x="1802682" y="1773389"/>
                </a:lnTo>
                <a:lnTo>
                  <a:pt x="0" y="17733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237114" y="5816358"/>
            <a:ext cx="9436882" cy="1122828"/>
          </a:xfrm>
          <a:prstGeom prst="rect">
            <a:avLst/>
          </a:prstGeom>
        </p:spPr>
        <p:txBody>
          <a:bodyPr anchor="t" rtlCol="false" tIns="0" lIns="0" bIns="0" rIns="0">
            <a:spAutoFit/>
          </a:bodyPr>
          <a:lstStyle/>
          <a:p>
            <a:pPr algn="ctr">
              <a:lnSpc>
                <a:spcPts val="8444"/>
              </a:lnSpc>
            </a:pPr>
            <a:r>
              <a:rPr lang="en-US" sz="8529">
                <a:solidFill>
                  <a:srgbClr val="FFFFFF"/>
                </a:solidFill>
                <a:latin typeface="Canva Sans Bold"/>
              </a:rPr>
              <a:t>THANK YOU!</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DFD"/>
        </a:solidFill>
      </p:bgPr>
    </p:bg>
    <p:spTree>
      <p:nvGrpSpPr>
        <p:cNvPr id="1" name=""/>
        <p:cNvGrpSpPr/>
        <p:nvPr/>
      </p:nvGrpSpPr>
      <p:grpSpPr>
        <a:xfrm>
          <a:off x="0" y="0"/>
          <a:ext cx="0" cy="0"/>
          <a:chOff x="0" y="0"/>
          <a:chExt cx="0" cy="0"/>
        </a:xfrm>
      </p:grpSpPr>
      <p:sp>
        <p:nvSpPr>
          <p:cNvPr name="Freeform 2" id="2"/>
          <p:cNvSpPr/>
          <p:nvPr/>
        </p:nvSpPr>
        <p:spPr>
          <a:xfrm flipH="false" flipV="false" rot="0">
            <a:off x="4708230" y="2624662"/>
            <a:ext cx="7290165" cy="6273960"/>
          </a:xfrm>
          <a:custGeom>
            <a:avLst/>
            <a:gdLst/>
            <a:ahLst/>
            <a:cxnLst/>
            <a:rect r="r" b="b" t="t" l="l"/>
            <a:pathLst>
              <a:path h="6273960" w="7290165">
                <a:moveTo>
                  <a:pt x="0" y="0"/>
                </a:moveTo>
                <a:lnTo>
                  <a:pt x="7290165" y="0"/>
                </a:lnTo>
                <a:lnTo>
                  <a:pt x="7290165" y="6273961"/>
                </a:lnTo>
                <a:lnTo>
                  <a:pt x="0" y="62739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04817" y="6378829"/>
            <a:ext cx="713764" cy="677427"/>
          </a:xfrm>
          <a:custGeom>
            <a:avLst/>
            <a:gdLst/>
            <a:ahLst/>
            <a:cxnLst/>
            <a:rect r="r" b="b" t="t" l="l"/>
            <a:pathLst>
              <a:path h="677427" w="713764">
                <a:moveTo>
                  <a:pt x="0" y="0"/>
                </a:moveTo>
                <a:lnTo>
                  <a:pt x="713764" y="0"/>
                </a:lnTo>
                <a:lnTo>
                  <a:pt x="713764" y="677427"/>
                </a:lnTo>
                <a:lnTo>
                  <a:pt x="0" y="6774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708645" y="363474"/>
            <a:ext cx="10776862" cy="1435227"/>
          </a:xfrm>
          <a:prstGeom prst="rect">
            <a:avLst/>
          </a:prstGeom>
        </p:spPr>
        <p:txBody>
          <a:bodyPr anchor="t" rtlCol="false" tIns="0" lIns="0" bIns="0" rIns="0">
            <a:spAutoFit/>
          </a:bodyPr>
          <a:lstStyle/>
          <a:p>
            <a:pPr algn="ctr">
              <a:lnSpc>
                <a:spcPts val="5544"/>
              </a:lnSpc>
            </a:pPr>
            <a:r>
              <a:rPr lang="en-US" sz="5600">
                <a:solidFill>
                  <a:srgbClr val="000000"/>
                </a:solidFill>
                <a:latin typeface="Canva Sans Bold"/>
              </a:rPr>
              <a:t>DATA CLEANING &amp; MANIPULATIONS</a:t>
            </a:r>
          </a:p>
        </p:txBody>
      </p:sp>
      <p:grpSp>
        <p:nvGrpSpPr>
          <p:cNvPr name="Group 5" id="5"/>
          <p:cNvGrpSpPr>
            <a:grpSpLocks noChangeAspect="true"/>
          </p:cNvGrpSpPr>
          <p:nvPr/>
        </p:nvGrpSpPr>
        <p:grpSpPr>
          <a:xfrm rot="0">
            <a:off x="4647537" y="405513"/>
            <a:ext cx="1024257" cy="1024257"/>
            <a:chOff x="0" y="0"/>
            <a:chExt cx="3282950" cy="3282950"/>
          </a:xfrm>
        </p:grpSpPr>
        <p:sp>
          <p:nvSpPr>
            <p:cNvPr name="Freeform 6" id="6"/>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6"/>
              <a:stretch>
                <a:fillRect l="-45541" t="0" r="-45541" b="0"/>
              </a:stretch>
            </a:blipFill>
          </p:spPr>
        </p:sp>
      </p:grpSp>
      <p:sp>
        <p:nvSpPr>
          <p:cNvPr name="Freeform 7" id="7"/>
          <p:cNvSpPr/>
          <p:nvPr/>
        </p:nvSpPr>
        <p:spPr>
          <a:xfrm flipH="false" flipV="false" rot="0">
            <a:off x="5671794" y="6005555"/>
            <a:ext cx="826114" cy="1050702"/>
          </a:xfrm>
          <a:custGeom>
            <a:avLst/>
            <a:gdLst/>
            <a:ahLst/>
            <a:cxnLst/>
            <a:rect r="r" b="b" t="t" l="l"/>
            <a:pathLst>
              <a:path h="1050702" w="826114">
                <a:moveTo>
                  <a:pt x="0" y="0"/>
                </a:moveTo>
                <a:lnTo>
                  <a:pt x="826114" y="0"/>
                </a:lnTo>
                <a:lnTo>
                  <a:pt x="826114" y="1050701"/>
                </a:lnTo>
                <a:lnTo>
                  <a:pt x="0" y="10507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739771" y="3065164"/>
            <a:ext cx="1227083" cy="1339245"/>
          </a:xfrm>
          <a:custGeom>
            <a:avLst/>
            <a:gdLst/>
            <a:ahLst/>
            <a:cxnLst/>
            <a:rect r="r" b="b" t="t" l="l"/>
            <a:pathLst>
              <a:path h="1339245" w="1227083">
                <a:moveTo>
                  <a:pt x="0" y="0"/>
                </a:moveTo>
                <a:lnTo>
                  <a:pt x="1227083" y="0"/>
                </a:lnTo>
                <a:lnTo>
                  <a:pt x="1227083" y="1339244"/>
                </a:lnTo>
                <a:lnTo>
                  <a:pt x="0" y="13392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6427374" y="4452033"/>
            <a:ext cx="3851877" cy="334036"/>
          </a:xfrm>
          <a:prstGeom prst="rect">
            <a:avLst/>
          </a:prstGeom>
        </p:spPr>
        <p:txBody>
          <a:bodyPr anchor="t" rtlCol="false" tIns="0" lIns="0" bIns="0" rIns="0">
            <a:spAutoFit/>
          </a:bodyPr>
          <a:lstStyle/>
          <a:p>
            <a:pPr algn="ctr">
              <a:lnSpc>
                <a:spcPts val="2499"/>
              </a:lnSpc>
            </a:pPr>
            <a:r>
              <a:rPr lang="en-US" sz="2524">
                <a:solidFill>
                  <a:srgbClr val="FFFFFF"/>
                </a:solidFill>
                <a:latin typeface="Canva Sans Bold"/>
              </a:rPr>
              <a:t>ADDITION</a:t>
            </a:r>
          </a:p>
        </p:txBody>
      </p:sp>
      <p:sp>
        <p:nvSpPr>
          <p:cNvPr name="TextBox 10" id="10"/>
          <p:cNvSpPr txBox="true"/>
          <p:nvPr/>
        </p:nvSpPr>
        <p:spPr>
          <a:xfrm rot="0">
            <a:off x="5529112" y="7393483"/>
            <a:ext cx="3008505" cy="334036"/>
          </a:xfrm>
          <a:prstGeom prst="rect">
            <a:avLst/>
          </a:prstGeom>
        </p:spPr>
        <p:txBody>
          <a:bodyPr anchor="t" rtlCol="false" tIns="0" lIns="0" bIns="0" rIns="0">
            <a:spAutoFit/>
          </a:bodyPr>
          <a:lstStyle/>
          <a:p>
            <a:pPr>
              <a:lnSpc>
                <a:spcPts val="2499"/>
              </a:lnSpc>
            </a:pPr>
            <a:r>
              <a:rPr lang="en-US" sz="2524">
                <a:solidFill>
                  <a:srgbClr val="FFFFFF"/>
                </a:solidFill>
                <a:latin typeface="Canva Sans Bold"/>
              </a:rPr>
              <a:t>REMOVAL</a:t>
            </a:r>
          </a:p>
        </p:txBody>
      </p:sp>
      <p:sp>
        <p:nvSpPr>
          <p:cNvPr name="TextBox 11" id="11"/>
          <p:cNvSpPr txBox="true"/>
          <p:nvPr/>
        </p:nvSpPr>
        <p:spPr>
          <a:xfrm rot="0">
            <a:off x="8537617" y="7393483"/>
            <a:ext cx="2809184" cy="334036"/>
          </a:xfrm>
          <a:prstGeom prst="rect">
            <a:avLst/>
          </a:prstGeom>
        </p:spPr>
        <p:txBody>
          <a:bodyPr anchor="t" rtlCol="false" tIns="0" lIns="0" bIns="0" rIns="0">
            <a:spAutoFit/>
          </a:bodyPr>
          <a:lstStyle/>
          <a:p>
            <a:pPr algn="r">
              <a:lnSpc>
                <a:spcPts val="2499"/>
              </a:lnSpc>
            </a:pPr>
            <a:r>
              <a:rPr lang="en-US" sz="2524">
                <a:solidFill>
                  <a:srgbClr val="FFFFFF"/>
                </a:solidFill>
                <a:latin typeface="Canva Sans Bold"/>
              </a:rPr>
              <a:t>REASONING</a:t>
            </a:r>
          </a:p>
        </p:txBody>
      </p:sp>
      <p:sp>
        <p:nvSpPr>
          <p:cNvPr name="TextBox 12" id="12"/>
          <p:cNvSpPr txBox="true"/>
          <p:nvPr/>
        </p:nvSpPr>
        <p:spPr>
          <a:xfrm rot="0">
            <a:off x="471660" y="1449831"/>
            <a:ext cx="4079813" cy="1000232"/>
          </a:xfrm>
          <a:prstGeom prst="rect">
            <a:avLst/>
          </a:prstGeom>
        </p:spPr>
        <p:txBody>
          <a:bodyPr anchor="t" rtlCol="false" tIns="0" lIns="0" bIns="0" rIns="0">
            <a:spAutoFit/>
          </a:bodyPr>
          <a:lstStyle/>
          <a:p>
            <a:pPr>
              <a:lnSpc>
                <a:spcPts val="4020"/>
              </a:lnSpc>
            </a:pPr>
            <a:r>
              <a:rPr lang="en-US" sz="2871">
                <a:solidFill>
                  <a:srgbClr val="0466C8"/>
                </a:solidFill>
                <a:latin typeface="Canva Sans Bold"/>
              </a:rPr>
              <a:t>ADDITION OF NEW COLUMNS</a:t>
            </a:r>
          </a:p>
        </p:txBody>
      </p:sp>
      <p:sp>
        <p:nvSpPr>
          <p:cNvPr name="TextBox 13" id="13"/>
          <p:cNvSpPr txBox="true"/>
          <p:nvPr/>
        </p:nvSpPr>
        <p:spPr>
          <a:xfrm rot="0">
            <a:off x="471660" y="2567512"/>
            <a:ext cx="5365009" cy="2790351"/>
          </a:xfrm>
          <a:prstGeom prst="rect">
            <a:avLst/>
          </a:prstGeom>
        </p:spPr>
        <p:txBody>
          <a:bodyPr anchor="t" rtlCol="false" tIns="0" lIns="0" bIns="0" rIns="0">
            <a:spAutoFit/>
          </a:bodyPr>
          <a:lstStyle/>
          <a:p>
            <a:pPr>
              <a:lnSpc>
                <a:spcPts val="3701"/>
              </a:lnSpc>
            </a:pPr>
            <a:r>
              <a:rPr lang="en-US" sz="2643">
                <a:solidFill>
                  <a:srgbClr val="000000"/>
                </a:solidFill>
                <a:latin typeface="Source Sans Pro Italics"/>
              </a:rPr>
              <a:t>-Adding  "current_ratio"  ,"Debt2equity_ratio" and</a:t>
            </a:r>
          </a:p>
          <a:p>
            <a:pPr>
              <a:lnSpc>
                <a:spcPts val="3701"/>
              </a:lnSpc>
            </a:pPr>
            <a:r>
              <a:rPr lang="en-US" sz="2643">
                <a:solidFill>
                  <a:srgbClr val="000000"/>
                </a:solidFill>
                <a:latin typeface="Source Sans Pro Italics"/>
              </a:rPr>
              <a:t>" Dividend_payout" columns in the dataset</a:t>
            </a:r>
          </a:p>
          <a:p>
            <a:pPr>
              <a:lnSpc>
                <a:spcPts val="3701"/>
              </a:lnSpc>
            </a:pPr>
            <a:r>
              <a:rPr lang="en-US" sz="2643">
                <a:solidFill>
                  <a:srgbClr val="000000"/>
                </a:solidFill>
                <a:latin typeface="Source Sans Pro Italics"/>
              </a:rPr>
              <a:t>-Adding separate columns for year and month.</a:t>
            </a:r>
          </a:p>
        </p:txBody>
      </p:sp>
      <p:sp>
        <p:nvSpPr>
          <p:cNvPr name="TextBox 14" id="14"/>
          <p:cNvSpPr txBox="true"/>
          <p:nvPr/>
        </p:nvSpPr>
        <p:spPr>
          <a:xfrm rot="0">
            <a:off x="471660" y="5766365"/>
            <a:ext cx="3750064" cy="1471930"/>
          </a:xfrm>
          <a:prstGeom prst="rect">
            <a:avLst/>
          </a:prstGeom>
        </p:spPr>
        <p:txBody>
          <a:bodyPr anchor="t" rtlCol="false" tIns="0" lIns="0" bIns="0" rIns="0">
            <a:spAutoFit/>
          </a:bodyPr>
          <a:lstStyle/>
          <a:p>
            <a:pPr>
              <a:lnSpc>
                <a:spcPts val="3919"/>
              </a:lnSpc>
            </a:pPr>
            <a:r>
              <a:rPr lang="en-US" sz="2799">
                <a:solidFill>
                  <a:srgbClr val="0466C8"/>
                </a:solidFill>
                <a:latin typeface="Canva Sans Bold"/>
              </a:rPr>
              <a:t>REMOVAL OF REDUNDANT COLUMNS</a:t>
            </a:r>
          </a:p>
        </p:txBody>
      </p:sp>
      <p:sp>
        <p:nvSpPr>
          <p:cNvPr name="TextBox 15" id="15"/>
          <p:cNvSpPr txBox="true"/>
          <p:nvPr/>
        </p:nvSpPr>
        <p:spPr>
          <a:xfrm rot="0">
            <a:off x="471660" y="7352596"/>
            <a:ext cx="4703496" cy="2522355"/>
          </a:xfrm>
          <a:prstGeom prst="rect">
            <a:avLst/>
          </a:prstGeom>
        </p:spPr>
        <p:txBody>
          <a:bodyPr anchor="t" rtlCol="false" tIns="0" lIns="0" bIns="0" rIns="0">
            <a:spAutoFit/>
          </a:bodyPr>
          <a:lstStyle/>
          <a:p>
            <a:pPr>
              <a:lnSpc>
                <a:spcPts val="4053"/>
              </a:lnSpc>
            </a:pPr>
            <a:r>
              <a:rPr lang="en-US" sz="2895">
                <a:solidFill>
                  <a:srgbClr val="000000"/>
                </a:solidFill>
                <a:latin typeface="Source Sans Pro Italics"/>
              </a:rPr>
              <a:t>'dividend','net_income',</a:t>
            </a:r>
          </a:p>
          <a:p>
            <a:pPr>
              <a:lnSpc>
                <a:spcPts val="4053"/>
              </a:lnSpc>
            </a:pPr>
            <a:r>
              <a:rPr lang="en-US" sz="2895">
                <a:solidFill>
                  <a:srgbClr val="000000"/>
                </a:solidFill>
                <a:latin typeface="Source Sans Pro Italics"/>
              </a:rPr>
              <a:t>'current_liabilities',</a:t>
            </a:r>
          </a:p>
          <a:p>
            <a:pPr>
              <a:lnSpc>
                <a:spcPts val="4053"/>
              </a:lnSpc>
            </a:pPr>
            <a:r>
              <a:rPr lang="en-US" sz="2895">
                <a:solidFill>
                  <a:srgbClr val="000000"/>
                </a:solidFill>
                <a:latin typeface="Source Sans Pro Italics"/>
              </a:rPr>
              <a:t>'current_assets',</a:t>
            </a:r>
          </a:p>
          <a:p>
            <a:pPr>
              <a:lnSpc>
                <a:spcPts val="4053"/>
              </a:lnSpc>
            </a:pPr>
            <a:r>
              <a:rPr lang="en-US" sz="2895">
                <a:solidFill>
                  <a:srgbClr val="000000"/>
                </a:solidFill>
                <a:latin typeface="Source Sans Pro Italics"/>
              </a:rPr>
              <a:t>'liabilities','equity'.</a:t>
            </a:r>
          </a:p>
          <a:p>
            <a:pPr>
              <a:lnSpc>
                <a:spcPts val="4053"/>
              </a:lnSpc>
            </a:pPr>
            <a:r>
              <a:rPr lang="en-US" sz="2895">
                <a:solidFill>
                  <a:srgbClr val="000000"/>
                </a:solidFill>
                <a:latin typeface="Source Sans Pro Italics"/>
              </a:rPr>
              <a:t>These columns were removed.</a:t>
            </a:r>
          </a:p>
        </p:txBody>
      </p:sp>
      <p:sp>
        <p:nvSpPr>
          <p:cNvPr name="TextBox 16" id="16"/>
          <p:cNvSpPr txBox="true"/>
          <p:nvPr/>
        </p:nvSpPr>
        <p:spPr>
          <a:xfrm rot="0">
            <a:off x="11998395" y="1741551"/>
            <a:ext cx="4974223" cy="1012191"/>
          </a:xfrm>
          <a:prstGeom prst="rect">
            <a:avLst/>
          </a:prstGeom>
        </p:spPr>
        <p:txBody>
          <a:bodyPr anchor="t" rtlCol="false" tIns="0" lIns="0" bIns="0" rIns="0">
            <a:spAutoFit/>
          </a:bodyPr>
          <a:lstStyle/>
          <a:p>
            <a:pPr>
              <a:lnSpc>
                <a:spcPts val="4059"/>
              </a:lnSpc>
            </a:pPr>
            <a:r>
              <a:rPr lang="en-US" sz="2899">
                <a:solidFill>
                  <a:srgbClr val="2196F3"/>
                </a:solidFill>
                <a:latin typeface="Canva Sans Bold"/>
              </a:rPr>
              <a:t>REASONING BEHIND REMOVAL</a:t>
            </a:r>
          </a:p>
        </p:txBody>
      </p:sp>
      <p:sp>
        <p:nvSpPr>
          <p:cNvPr name="TextBox 17" id="17"/>
          <p:cNvSpPr txBox="true"/>
          <p:nvPr/>
        </p:nvSpPr>
        <p:spPr>
          <a:xfrm rot="0">
            <a:off x="11998395" y="2829338"/>
            <a:ext cx="5999438" cy="3013224"/>
          </a:xfrm>
          <a:prstGeom prst="rect">
            <a:avLst/>
          </a:prstGeom>
        </p:spPr>
        <p:txBody>
          <a:bodyPr anchor="t" rtlCol="false" tIns="0" lIns="0" bIns="0" rIns="0">
            <a:spAutoFit/>
          </a:bodyPr>
          <a:lstStyle/>
          <a:p>
            <a:pPr>
              <a:lnSpc>
                <a:spcPts val="4016"/>
              </a:lnSpc>
            </a:pPr>
            <a:r>
              <a:rPr lang="en-US" sz="2869">
                <a:solidFill>
                  <a:srgbClr val="000000"/>
                </a:solidFill>
                <a:latin typeface="Source Sans Pro Bold Italics"/>
              </a:rPr>
              <a:t>Reducing Redundancy:</a:t>
            </a:r>
            <a:r>
              <a:rPr lang="en-US" sz="2869">
                <a:solidFill>
                  <a:srgbClr val="000000"/>
                </a:solidFill>
                <a:latin typeface="Source Sans Pro Italics"/>
              </a:rPr>
              <a:t> When a column is used to create another column, it introduces redundancy in the dataset. Redundancy means that the same information is duplicated or represented in multiple places.</a:t>
            </a:r>
          </a:p>
        </p:txBody>
      </p:sp>
      <p:sp>
        <p:nvSpPr>
          <p:cNvPr name="TextBox 18" id="18"/>
          <p:cNvSpPr txBox="true"/>
          <p:nvPr/>
        </p:nvSpPr>
        <p:spPr>
          <a:xfrm rot="0">
            <a:off x="11998395" y="7757502"/>
            <a:ext cx="6941199" cy="2529498"/>
          </a:xfrm>
          <a:prstGeom prst="rect">
            <a:avLst/>
          </a:prstGeom>
        </p:spPr>
        <p:txBody>
          <a:bodyPr anchor="t" rtlCol="false" tIns="0" lIns="0" bIns="0" rIns="0">
            <a:spAutoFit/>
          </a:bodyPr>
          <a:lstStyle/>
          <a:p>
            <a:pPr marL="440107" indent="-220054" lvl="1">
              <a:lnSpc>
                <a:spcPts val="2853"/>
              </a:lnSpc>
              <a:buFont typeface="Arial"/>
              <a:buChar char="•"/>
            </a:pPr>
            <a:r>
              <a:rPr lang="en-US" sz="2038">
                <a:solidFill>
                  <a:srgbClr val="000000"/>
                </a:solidFill>
                <a:latin typeface="Canva Sans Italics"/>
              </a:rPr>
              <a:t>CURRENT_RATIO = CURRENT_ASSETS/CURRENT_LIABILITIES</a:t>
            </a:r>
          </a:p>
          <a:p>
            <a:pPr marL="440107" indent="-220054" lvl="1">
              <a:lnSpc>
                <a:spcPts val="2853"/>
              </a:lnSpc>
              <a:buFont typeface="Arial"/>
              <a:buChar char="•"/>
            </a:pPr>
            <a:r>
              <a:rPr lang="en-US" sz="2038">
                <a:solidFill>
                  <a:srgbClr val="000000"/>
                </a:solidFill>
                <a:latin typeface="Canva Sans Italics"/>
              </a:rPr>
              <a:t>DIVIDEND_PAYOUT=DIVIDEND/NET_INCOME</a:t>
            </a:r>
          </a:p>
          <a:p>
            <a:pPr marL="440107" indent="-220054" lvl="1">
              <a:lnSpc>
                <a:spcPts val="2853"/>
              </a:lnSpc>
              <a:buFont typeface="Arial"/>
              <a:buChar char="•"/>
            </a:pPr>
            <a:r>
              <a:rPr lang="en-US" sz="2038">
                <a:solidFill>
                  <a:srgbClr val="000000"/>
                </a:solidFill>
                <a:latin typeface="Canva Sans Italics"/>
              </a:rPr>
              <a:t>TOTAL_ASSETS=EQUITY- LIABILITIES</a:t>
            </a:r>
          </a:p>
          <a:p>
            <a:pPr marL="440107" indent="-220054" lvl="1">
              <a:lnSpc>
                <a:spcPts val="2853"/>
              </a:lnSpc>
              <a:buFont typeface="Arial"/>
              <a:buChar char="•"/>
            </a:pPr>
            <a:r>
              <a:rPr lang="en-US" sz="2038">
                <a:solidFill>
                  <a:srgbClr val="000000"/>
                </a:solidFill>
                <a:latin typeface="Canva Sans Italics"/>
              </a:rPr>
              <a:t>DEBT-TO-EQUITY RATIO = TOTAL LIABILITIES / EQUITY</a:t>
            </a:r>
          </a:p>
          <a:p>
            <a:pPr>
              <a:lnSpc>
                <a:spcPts val="2853"/>
              </a:lnSpc>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94" r="0" b="12405"/>
          <a:stretch>
            <a:fillRect/>
          </a:stretch>
        </p:blipFill>
        <p:spPr>
          <a:xfrm flipH="false" flipV="false">
            <a:off x="0" y="0"/>
            <a:ext cx="18288000" cy="10287000"/>
          </a:xfrm>
          <a:prstGeom prst="rect">
            <a:avLst/>
          </a:prstGeom>
        </p:spPr>
      </p:pic>
      <p:sp>
        <p:nvSpPr>
          <p:cNvPr name="Freeform 3" id="3"/>
          <p:cNvSpPr/>
          <p:nvPr/>
        </p:nvSpPr>
        <p:spPr>
          <a:xfrm flipH="false" flipV="false" rot="-10732207">
            <a:off x="7835833" y="-189045"/>
            <a:ext cx="14126902" cy="14126902"/>
          </a:xfrm>
          <a:custGeom>
            <a:avLst/>
            <a:gdLst/>
            <a:ahLst/>
            <a:cxnLst/>
            <a:rect r="r" b="b" t="t" l="l"/>
            <a:pathLst>
              <a:path h="14126902" w="14126902">
                <a:moveTo>
                  <a:pt x="0" y="0"/>
                </a:moveTo>
                <a:lnTo>
                  <a:pt x="14126902" y="0"/>
                </a:lnTo>
                <a:lnTo>
                  <a:pt x="14126902" y="14126903"/>
                </a:lnTo>
                <a:lnTo>
                  <a:pt x="0" y="14126903"/>
                </a:lnTo>
                <a:lnTo>
                  <a:pt x="0" y="0"/>
                </a:lnTo>
                <a:close/>
              </a:path>
            </a:pathLst>
          </a:custGeom>
          <a:blipFill>
            <a:blip r:embed="rId3">
              <a:alphaModFix amt="7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869018" y="0"/>
            <a:ext cx="10418482" cy="10418482"/>
          </a:xfrm>
          <a:custGeom>
            <a:avLst/>
            <a:gdLst/>
            <a:ahLst/>
            <a:cxnLst/>
            <a:rect r="r" b="b" t="t" l="l"/>
            <a:pathLst>
              <a:path h="10418482" w="10418482">
                <a:moveTo>
                  <a:pt x="0" y="0"/>
                </a:moveTo>
                <a:lnTo>
                  <a:pt x="10418482" y="0"/>
                </a:lnTo>
                <a:lnTo>
                  <a:pt x="10418482" y="10418482"/>
                </a:lnTo>
                <a:lnTo>
                  <a:pt x="0" y="10418482"/>
                </a:lnTo>
                <a:lnTo>
                  <a:pt x="0" y="0"/>
                </a:lnTo>
                <a:close/>
              </a:path>
            </a:pathLst>
          </a:custGeom>
          <a:blipFill>
            <a:blip r:embed="rId5">
              <a:alphaModFix amt="17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742041">
            <a:off x="1911661" y="-1851428"/>
            <a:ext cx="12936810" cy="13527083"/>
          </a:xfrm>
          <a:custGeom>
            <a:avLst/>
            <a:gdLst/>
            <a:ahLst/>
            <a:cxnLst/>
            <a:rect r="r" b="b" t="t" l="l"/>
            <a:pathLst>
              <a:path h="13527083" w="12936810">
                <a:moveTo>
                  <a:pt x="0" y="0"/>
                </a:moveTo>
                <a:lnTo>
                  <a:pt x="12936810" y="0"/>
                </a:lnTo>
                <a:lnTo>
                  <a:pt x="12936810" y="13527083"/>
                </a:lnTo>
                <a:lnTo>
                  <a:pt x="0" y="13527083"/>
                </a:lnTo>
                <a:lnTo>
                  <a:pt x="0" y="0"/>
                </a:lnTo>
                <a:close/>
              </a:path>
            </a:pathLst>
          </a:custGeom>
          <a:blipFill>
            <a:blip r:embed="rId7">
              <a:alphaModFix amt="29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002772">
            <a:off x="7720179" y="6193841"/>
            <a:ext cx="4460745" cy="2327698"/>
          </a:xfrm>
          <a:custGeom>
            <a:avLst/>
            <a:gdLst/>
            <a:ahLst/>
            <a:cxnLst/>
            <a:rect r="r" b="b" t="t" l="l"/>
            <a:pathLst>
              <a:path h="2327698" w="4460745">
                <a:moveTo>
                  <a:pt x="0" y="0"/>
                </a:moveTo>
                <a:lnTo>
                  <a:pt x="4460745" y="0"/>
                </a:lnTo>
                <a:lnTo>
                  <a:pt x="4460745" y="2327698"/>
                </a:lnTo>
                <a:lnTo>
                  <a:pt x="0" y="2327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47202" y="-2603804"/>
            <a:ext cx="4092356" cy="4114800"/>
          </a:xfrm>
          <a:custGeom>
            <a:avLst/>
            <a:gdLst/>
            <a:ahLst/>
            <a:cxnLst/>
            <a:rect r="r" b="b" t="t" l="l"/>
            <a:pathLst>
              <a:path h="4114800" w="4092356">
                <a:moveTo>
                  <a:pt x="0" y="0"/>
                </a:moveTo>
                <a:lnTo>
                  <a:pt x="4092355" y="0"/>
                </a:lnTo>
                <a:lnTo>
                  <a:pt x="4092355"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5752675" y="9002992"/>
            <a:ext cx="4092356" cy="4114800"/>
          </a:xfrm>
          <a:custGeom>
            <a:avLst/>
            <a:gdLst/>
            <a:ahLst/>
            <a:cxnLst/>
            <a:rect r="r" b="b" t="t" l="l"/>
            <a:pathLst>
              <a:path h="4114800" w="4092356">
                <a:moveTo>
                  <a:pt x="0" y="0"/>
                </a:moveTo>
                <a:lnTo>
                  <a:pt x="4092356" y="0"/>
                </a:lnTo>
                <a:lnTo>
                  <a:pt x="40923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545153" y="2884050"/>
            <a:ext cx="373664" cy="373664"/>
          </a:xfrm>
          <a:custGeom>
            <a:avLst/>
            <a:gdLst/>
            <a:ahLst/>
            <a:cxnLst/>
            <a:rect r="r" b="b" t="t" l="l"/>
            <a:pathLst>
              <a:path h="373664" w="373664">
                <a:moveTo>
                  <a:pt x="0" y="0"/>
                </a:moveTo>
                <a:lnTo>
                  <a:pt x="373664" y="0"/>
                </a:lnTo>
                <a:lnTo>
                  <a:pt x="373664" y="373664"/>
                </a:lnTo>
                <a:lnTo>
                  <a:pt x="0" y="3736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4712452" y="5525556"/>
            <a:ext cx="373664" cy="373664"/>
          </a:xfrm>
          <a:custGeom>
            <a:avLst/>
            <a:gdLst/>
            <a:ahLst/>
            <a:cxnLst/>
            <a:rect r="r" b="b" t="t" l="l"/>
            <a:pathLst>
              <a:path h="373664" w="373664">
                <a:moveTo>
                  <a:pt x="0" y="0"/>
                </a:moveTo>
                <a:lnTo>
                  <a:pt x="373664" y="0"/>
                </a:lnTo>
                <a:lnTo>
                  <a:pt x="373664" y="373663"/>
                </a:lnTo>
                <a:lnTo>
                  <a:pt x="0" y="37366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3009544" y="7997985"/>
            <a:ext cx="244053" cy="244053"/>
          </a:xfrm>
          <a:custGeom>
            <a:avLst/>
            <a:gdLst/>
            <a:ahLst/>
            <a:cxnLst/>
            <a:rect r="r" b="b" t="t" l="l"/>
            <a:pathLst>
              <a:path h="244053" w="244053">
                <a:moveTo>
                  <a:pt x="0" y="0"/>
                </a:moveTo>
                <a:lnTo>
                  <a:pt x="244053" y="0"/>
                </a:lnTo>
                <a:lnTo>
                  <a:pt x="244053" y="244053"/>
                </a:lnTo>
                <a:lnTo>
                  <a:pt x="0" y="2440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6454052" y="1942039"/>
            <a:ext cx="244053" cy="244053"/>
          </a:xfrm>
          <a:custGeom>
            <a:avLst/>
            <a:gdLst/>
            <a:ahLst/>
            <a:cxnLst/>
            <a:rect r="r" b="b" t="t" l="l"/>
            <a:pathLst>
              <a:path h="244053" w="244053">
                <a:moveTo>
                  <a:pt x="0" y="0"/>
                </a:moveTo>
                <a:lnTo>
                  <a:pt x="244053" y="0"/>
                </a:lnTo>
                <a:lnTo>
                  <a:pt x="244053" y="244053"/>
                </a:lnTo>
                <a:lnTo>
                  <a:pt x="0" y="2440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7941441" y="9136274"/>
            <a:ext cx="244053" cy="244053"/>
          </a:xfrm>
          <a:custGeom>
            <a:avLst/>
            <a:gdLst/>
            <a:ahLst/>
            <a:cxnLst/>
            <a:rect r="r" b="b" t="t" l="l"/>
            <a:pathLst>
              <a:path h="244053" w="244053">
                <a:moveTo>
                  <a:pt x="0" y="0"/>
                </a:moveTo>
                <a:lnTo>
                  <a:pt x="244053" y="0"/>
                </a:lnTo>
                <a:lnTo>
                  <a:pt x="244053" y="244052"/>
                </a:lnTo>
                <a:lnTo>
                  <a:pt x="0" y="2440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8450919" y="2724341"/>
            <a:ext cx="693081" cy="693081"/>
          </a:xfrm>
          <a:custGeom>
            <a:avLst/>
            <a:gdLst/>
            <a:ahLst/>
            <a:cxnLst/>
            <a:rect r="r" b="b" t="t" l="l"/>
            <a:pathLst>
              <a:path h="693081" w="693081">
                <a:moveTo>
                  <a:pt x="0" y="0"/>
                </a:moveTo>
                <a:lnTo>
                  <a:pt x="693081" y="0"/>
                </a:lnTo>
                <a:lnTo>
                  <a:pt x="693081" y="693082"/>
                </a:lnTo>
                <a:lnTo>
                  <a:pt x="0" y="6930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5" id="15"/>
          <p:cNvSpPr txBox="true"/>
          <p:nvPr/>
        </p:nvSpPr>
        <p:spPr>
          <a:xfrm rot="0">
            <a:off x="5456309" y="3082439"/>
            <a:ext cx="7915815" cy="4072628"/>
          </a:xfrm>
          <a:prstGeom prst="rect">
            <a:avLst/>
          </a:prstGeom>
        </p:spPr>
        <p:txBody>
          <a:bodyPr anchor="t" rtlCol="false" tIns="0" lIns="0" bIns="0" rIns="0">
            <a:spAutoFit/>
          </a:bodyPr>
          <a:lstStyle/>
          <a:p>
            <a:pPr algn="ctr">
              <a:lnSpc>
                <a:spcPts val="8111"/>
              </a:lnSpc>
            </a:pPr>
          </a:p>
          <a:p>
            <a:pPr algn="ctr">
              <a:lnSpc>
                <a:spcPts val="8111"/>
              </a:lnSpc>
            </a:pPr>
            <a:r>
              <a:rPr lang="en-US" sz="5793">
                <a:solidFill>
                  <a:srgbClr val="FFFFFF"/>
                </a:solidFill>
                <a:latin typeface="Muli Black"/>
              </a:rPr>
              <a:t>EXPLORATORY</a:t>
            </a:r>
          </a:p>
          <a:p>
            <a:pPr algn="ctr">
              <a:lnSpc>
                <a:spcPts val="8111"/>
              </a:lnSpc>
            </a:pPr>
            <a:r>
              <a:rPr lang="en-US" sz="5793">
                <a:solidFill>
                  <a:srgbClr val="FFFFFF"/>
                </a:solidFill>
                <a:latin typeface="Muli Black"/>
              </a:rPr>
              <a:t>Data Analysis</a:t>
            </a:r>
          </a:p>
          <a:p>
            <a:pPr algn="ctr">
              <a:lnSpc>
                <a:spcPts val="8111"/>
              </a:lnSpc>
              <a:spcBef>
                <a:spcPct val="0"/>
              </a:spcBef>
            </a:pPr>
          </a:p>
        </p:txBody>
      </p:sp>
      <p:sp>
        <p:nvSpPr>
          <p:cNvPr name="Freeform 16" id="16"/>
          <p:cNvSpPr/>
          <p:nvPr/>
        </p:nvSpPr>
        <p:spPr>
          <a:xfrm flipH="false" flipV="false" rot="0">
            <a:off x="12998460" y="841868"/>
            <a:ext cx="373664" cy="373664"/>
          </a:xfrm>
          <a:custGeom>
            <a:avLst/>
            <a:gdLst/>
            <a:ahLst/>
            <a:cxnLst/>
            <a:rect r="r" b="b" t="t" l="l"/>
            <a:pathLst>
              <a:path h="373664" w="373664">
                <a:moveTo>
                  <a:pt x="0" y="0"/>
                </a:moveTo>
                <a:lnTo>
                  <a:pt x="373664" y="0"/>
                </a:lnTo>
                <a:lnTo>
                  <a:pt x="373664" y="373664"/>
                </a:lnTo>
                <a:lnTo>
                  <a:pt x="0" y="3736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7" id="17"/>
          <p:cNvGrpSpPr>
            <a:grpSpLocks noChangeAspect="true"/>
          </p:cNvGrpSpPr>
          <p:nvPr/>
        </p:nvGrpSpPr>
        <p:grpSpPr>
          <a:xfrm rot="0">
            <a:off x="4175886" y="4156395"/>
            <a:ext cx="1974211" cy="1974211"/>
            <a:chOff x="0" y="0"/>
            <a:chExt cx="3282950" cy="3282950"/>
          </a:xfrm>
        </p:grpSpPr>
        <p:sp>
          <p:nvSpPr>
            <p:cNvPr name="Freeform 18" id="18"/>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17"/>
              <a:stretch>
                <a:fillRect l="-20655" t="0" r="-20655" b="0"/>
              </a:stretch>
            </a:blipFill>
          </p:spPr>
        </p:sp>
      </p:grpSp>
    </p:spTree>
  </p:cSld>
  <p:clrMapOvr>
    <a:masterClrMapping/>
  </p:clrMapOvr>
  <p:transition spd="fast">
    <p:circl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5682" y="2066067"/>
            <a:ext cx="1475373" cy="1475373"/>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809F"/>
            </a:solidFill>
          </p:spPr>
        </p:sp>
      </p:grpSp>
      <p:grpSp>
        <p:nvGrpSpPr>
          <p:cNvPr name="Group 4" id="4"/>
          <p:cNvGrpSpPr/>
          <p:nvPr/>
        </p:nvGrpSpPr>
        <p:grpSpPr>
          <a:xfrm rot="0">
            <a:off x="8791240" y="409120"/>
            <a:ext cx="1475373" cy="1475373"/>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2809F"/>
            </a:solidFill>
          </p:spPr>
        </p:sp>
      </p:grpSp>
      <p:sp>
        <p:nvSpPr>
          <p:cNvPr name="Freeform 6" id="6"/>
          <p:cNvSpPr/>
          <p:nvPr/>
        </p:nvSpPr>
        <p:spPr>
          <a:xfrm flipH="false" flipV="false" rot="0">
            <a:off x="395682" y="4351065"/>
            <a:ext cx="8286339" cy="5919393"/>
          </a:xfrm>
          <a:custGeom>
            <a:avLst/>
            <a:gdLst/>
            <a:ahLst/>
            <a:cxnLst/>
            <a:rect r="r" b="b" t="t" l="l"/>
            <a:pathLst>
              <a:path h="5919393" w="8286339">
                <a:moveTo>
                  <a:pt x="0" y="0"/>
                </a:moveTo>
                <a:lnTo>
                  <a:pt x="8286339" y="0"/>
                </a:lnTo>
                <a:lnTo>
                  <a:pt x="8286339" y="5919393"/>
                </a:lnTo>
                <a:lnTo>
                  <a:pt x="0" y="5919393"/>
                </a:lnTo>
                <a:lnTo>
                  <a:pt x="0" y="0"/>
                </a:lnTo>
                <a:close/>
              </a:path>
            </a:pathLst>
          </a:custGeom>
          <a:blipFill>
            <a:blip r:embed="rId2"/>
            <a:stretch>
              <a:fillRect l="-46" t="0" r="-3411" b="0"/>
            </a:stretch>
          </a:blipFill>
        </p:spPr>
      </p:sp>
      <p:sp>
        <p:nvSpPr>
          <p:cNvPr name="Freeform 7" id="7"/>
          <p:cNvSpPr/>
          <p:nvPr/>
        </p:nvSpPr>
        <p:spPr>
          <a:xfrm flipH="false" flipV="false" rot="0">
            <a:off x="9586443" y="4830066"/>
            <a:ext cx="7997769" cy="5317482"/>
          </a:xfrm>
          <a:custGeom>
            <a:avLst/>
            <a:gdLst/>
            <a:ahLst/>
            <a:cxnLst/>
            <a:rect r="r" b="b" t="t" l="l"/>
            <a:pathLst>
              <a:path h="5317482" w="7997769">
                <a:moveTo>
                  <a:pt x="0" y="0"/>
                </a:moveTo>
                <a:lnTo>
                  <a:pt x="7997769" y="0"/>
                </a:lnTo>
                <a:lnTo>
                  <a:pt x="7997769" y="5317482"/>
                </a:lnTo>
                <a:lnTo>
                  <a:pt x="0" y="5317482"/>
                </a:lnTo>
                <a:lnTo>
                  <a:pt x="0" y="0"/>
                </a:lnTo>
                <a:close/>
              </a:path>
            </a:pathLst>
          </a:custGeom>
          <a:blipFill>
            <a:blip r:embed="rId3"/>
            <a:stretch>
              <a:fillRect l="0" t="0" r="0" b="0"/>
            </a:stretch>
          </a:blipFill>
        </p:spPr>
      </p:sp>
      <p:sp>
        <p:nvSpPr>
          <p:cNvPr name="TextBox 8" id="8"/>
          <p:cNvSpPr txBox="true"/>
          <p:nvPr/>
        </p:nvSpPr>
        <p:spPr>
          <a:xfrm rot="0">
            <a:off x="465190" y="513895"/>
            <a:ext cx="5672673" cy="739902"/>
          </a:xfrm>
          <a:prstGeom prst="rect">
            <a:avLst/>
          </a:prstGeom>
        </p:spPr>
        <p:txBody>
          <a:bodyPr anchor="t" rtlCol="false" tIns="0" lIns="0" bIns="0" rIns="0">
            <a:spAutoFit/>
          </a:bodyPr>
          <a:lstStyle/>
          <a:p>
            <a:pPr>
              <a:lnSpc>
                <a:spcPts val="5544"/>
              </a:lnSpc>
            </a:pPr>
            <a:r>
              <a:rPr lang="en-US" sz="5600">
                <a:solidFill>
                  <a:srgbClr val="000000"/>
                </a:solidFill>
                <a:latin typeface="Canva Sans Bold"/>
              </a:rPr>
              <a:t>STOCK PRICES</a:t>
            </a:r>
          </a:p>
        </p:txBody>
      </p:sp>
      <p:sp>
        <p:nvSpPr>
          <p:cNvPr name="TextBox 9" id="9"/>
          <p:cNvSpPr txBox="true"/>
          <p:nvPr/>
        </p:nvSpPr>
        <p:spPr>
          <a:xfrm rot="0">
            <a:off x="1871054" y="1796827"/>
            <a:ext cx="5944556" cy="481330"/>
          </a:xfrm>
          <a:prstGeom prst="rect">
            <a:avLst/>
          </a:prstGeom>
        </p:spPr>
        <p:txBody>
          <a:bodyPr anchor="t" rtlCol="false" tIns="0" lIns="0" bIns="0" rIns="0">
            <a:spAutoFit/>
          </a:bodyPr>
          <a:lstStyle/>
          <a:p>
            <a:pPr>
              <a:lnSpc>
                <a:spcPts val="3919"/>
              </a:lnSpc>
            </a:pPr>
            <a:r>
              <a:rPr lang="en-US" sz="2799">
                <a:solidFill>
                  <a:srgbClr val="B2809F"/>
                </a:solidFill>
                <a:latin typeface="Canva Sans Bold"/>
              </a:rPr>
              <a:t>GEOMETRIC BROWNIAN MOTION</a:t>
            </a:r>
          </a:p>
        </p:txBody>
      </p:sp>
      <p:sp>
        <p:nvSpPr>
          <p:cNvPr name="TextBox 10" id="10"/>
          <p:cNvSpPr txBox="true"/>
          <p:nvPr/>
        </p:nvSpPr>
        <p:spPr>
          <a:xfrm rot="0">
            <a:off x="2033736" y="2408967"/>
            <a:ext cx="6648284" cy="2334257"/>
          </a:xfrm>
          <a:prstGeom prst="rect">
            <a:avLst/>
          </a:prstGeom>
        </p:spPr>
        <p:txBody>
          <a:bodyPr anchor="t" rtlCol="false" tIns="0" lIns="0" bIns="0" rIns="0">
            <a:spAutoFit/>
          </a:bodyPr>
          <a:lstStyle/>
          <a:p>
            <a:pPr>
              <a:lnSpc>
                <a:spcPts val="3754"/>
              </a:lnSpc>
            </a:pPr>
            <a:r>
              <a:rPr lang="en-US" sz="2681">
                <a:solidFill>
                  <a:srgbClr val="000000"/>
                </a:solidFill>
                <a:latin typeface="Source Sans Pro"/>
              </a:rPr>
              <a:t>All the Stock prices have started at 100 and changed over time. Their distribution is similar to 100 Geo. Brownian motions simulations.  </a:t>
            </a:r>
          </a:p>
          <a:p>
            <a:pPr>
              <a:lnSpc>
                <a:spcPts val="3754"/>
              </a:lnSpc>
            </a:pPr>
          </a:p>
          <a:p>
            <a:pPr>
              <a:lnSpc>
                <a:spcPts val="3754"/>
              </a:lnSpc>
            </a:pPr>
          </a:p>
        </p:txBody>
      </p:sp>
      <p:sp>
        <p:nvSpPr>
          <p:cNvPr name="TextBox 11" id="11"/>
          <p:cNvSpPr txBox="true"/>
          <p:nvPr/>
        </p:nvSpPr>
        <p:spPr>
          <a:xfrm rot="0">
            <a:off x="10465629" y="19897"/>
            <a:ext cx="2427627" cy="481330"/>
          </a:xfrm>
          <a:prstGeom prst="rect">
            <a:avLst/>
          </a:prstGeom>
        </p:spPr>
        <p:txBody>
          <a:bodyPr anchor="t" rtlCol="false" tIns="0" lIns="0" bIns="0" rIns="0">
            <a:spAutoFit/>
          </a:bodyPr>
          <a:lstStyle/>
          <a:p>
            <a:pPr>
              <a:lnSpc>
                <a:spcPts val="3919"/>
              </a:lnSpc>
            </a:pPr>
            <a:r>
              <a:rPr lang="en-US" sz="2799">
                <a:solidFill>
                  <a:srgbClr val="B2809F"/>
                </a:solidFill>
                <a:latin typeface="Canva Sans Bold"/>
              </a:rPr>
              <a:t>FACTORS</a:t>
            </a:r>
          </a:p>
        </p:txBody>
      </p:sp>
      <p:sp>
        <p:nvSpPr>
          <p:cNvPr name="TextBox 12" id="12"/>
          <p:cNvSpPr txBox="true"/>
          <p:nvPr/>
        </p:nvSpPr>
        <p:spPr>
          <a:xfrm rot="0">
            <a:off x="10465629" y="504266"/>
            <a:ext cx="6658432" cy="4541823"/>
          </a:xfrm>
          <a:prstGeom prst="rect">
            <a:avLst/>
          </a:prstGeom>
        </p:spPr>
        <p:txBody>
          <a:bodyPr anchor="t" rtlCol="false" tIns="0" lIns="0" bIns="0" rIns="0">
            <a:spAutoFit/>
          </a:bodyPr>
          <a:lstStyle/>
          <a:p>
            <a:pPr>
              <a:lnSpc>
                <a:spcPts val="3413"/>
              </a:lnSpc>
            </a:pPr>
            <a:r>
              <a:rPr lang="en-US" sz="2438">
                <a:solidFill>
                  <a:srgbClr val="000000"/>
                </a:solidFill>
                <a:latin typeface="Source Sans Pro Bold"/>
              </a:rPr>
              <a:t>Company Financial Performance</a:t>
            </a:r>
            <a:r>
              <a:rPr lang="en-US" sz="2438">
                <a:solidFill>
                  <a:srgbClr val="000000"/>
                </a:solidFill>
                <a:latin typeface="Source Sans Pro"/>
              </a:rPr>
              <a:t>: Factors such as liabilities, equity, total assets, current assets, current liabilities, total revenue, net income, dividend, and shares outstanding are all related to a company's financial performance. The stock market is influenced by how well a company is performing financially. Positive financial performance, including higher revenue, profits, and strong balance sheets, can have a positive impact on stock prices.</a:t>
            </a:r>
          </a:p>
          <a:p>
            <a:pPr>
              <a:lnSpc>
                <a:spcPts val="2013"/>
              </a:lnSpc>
            </a:pPr>
          </a:p>
        </p:txBody>
      </p:sp>
      <p:sp>
        <p:nvSpPr>
          <p:cNvPr name="TextBox 13" id="13"/>
          <p:cNvSpPr txBox="true"/>
          <p:nvPr/>
        </p:nvSpPr>
        <p:spPr>
          <a:xfrm rot="0">
            <a:off x="395682" y="2534513"/>
            <a:ext cx="1475373" cy="481330"/>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100</a:t>
            </a:r>
          </a:p>
        </p:txBody>
      </p:sp>
      <p:sp>
        <p:nvSpPr>
          <p:cNvPr name="TextBox 14" id="14"/>
          <p:cNvSpPr txBox="true"/>
          <p:nvPr/>
        </p:nvSpPr>
        <p:spPr>
          <a:xfrm rot="0">
            <a:off x="8699857" y="727135"/>
            <a:ext cx="1765772" cy="481330"/>
          </a:xfrm>
          <a:prstGeom prst="rect">
            <a:avLst/>
          </a:prstGeom>
        </p:spPr>
        <p:txBody>
          <a:bodyPr anchor="t" rtlCol="false" tIns="0" lIns="0" bIns="0" rIns="0">
            <a:spAutoFit/>
          </a:bodyPr>
          <a:lstStyle/>
          <a:p>
            <a:pPr algn="ctr">
              <a:lnSpc>
                <a:spcPts val="3919"/>
              </a:lnSpc>
            </a:pPr>
            <a:r>
              <a:rPr lang="en-US" sz="2799">
                <a:solidFill>
                  <a:srgbClr val="FFFFFF"/>
                </a:solidFill>
                <a:latin typeface="Canva Sans Bold"/>
              </a:rPr>
              <a:t>1+</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888553" y="295601"/>
            <a:ext cx="6521717" cy="1715216"/>
          </a:xfrm>
          <a:prstGeom prst="rect">
            <a:avLst/>
          </a:prstGeom>
        </p:spPr>
        <p:txBody>
          <a:bodyPr anchor="t" rtlCol="false" tIns="0" lIns="0" bIns="0" rIns="0">
            <a:spAutoFit/>
          </a:bodyPr>
          <a:lstStyle/>
          <a:p>
            <a:pPr>
              <a:lnSpc>
                <a:spcPts val="6654"/>
              </a:lnSpc>
            </a:pPr>
            <a:r>
              <a:rPr lang="en-US" sz="6722">
                <a:solidFill>
                  <a:srgbClr val="000000"/>
                </a:solidFill>
                <a:latin typeface="Canva Sans Bold"/>
              </a:rPr>
              <a:t>STATIONARITY TESTING:</a:t>
            </a:r>
          </a:p>
        </p:txBody>
      </p:sp>
      <p:sp>
        <p:nvSpPr>
          <p:cNvPr name="TextBox 3" id="3"/>
          <p:cNvSpPr txBox="true"/>
          <p:nvPr/>
        </p:nvSpPr>
        <p:spPr>
          <a:xfrm rot="0">
            <a:off x="10005645" y="1944142"/>
            <a:ext cx="6521717" cy="1165681"/>
          </a:xfrm>
          <a:prstGeom prst="rect">
            <a:avLst/>
          </a:prstGeom>
        </p:spPr>
        <p:txBody>
          <a:bodyPr anchor="t" rtlCol="false" tIns="0" lIns="0" bIns="0" rIns="0">
            <a:spAutoFit/>
          </a:bodyPr>
          <a:lstStyle/>
          <a:p>
            <a:pPr>
              <a:lnSpc>
                <a:spcPts val="4685"/>
              </a:lnSpc>
            </a:pPr>
            <a:r>
              <a:rPr lang="en-US" sz="3346">
                <a:solidFill>
                  <a:srgbClr val="0466C8"/>
                </a:solidFill>
                <a:latin typeface="Canva Sans Bold"/>
              </a:rPr>
              <a:t>AUGMENTED DICKEY-FULLER (ADF) TEST</a:t>
            </a:r>
          </a:p>
        </p:txBody>
      </p:sp>
      <p:sp>
        <p:nvSpPr>
          <p:cNvPr name="TextBox 4" id="4"/>
          <p:cNvSpPr txBox="true"/>
          <p:nvPr/>
        </p:nvSpPr>
        <p:spPr>
          <a:xfrm rot="0">
            <a:off x="9812166" y="3266404"/>
            <a:ext cx="8140678" cy="1135876"/>
          </a:xfrm>
          <a:prstGeom prst="rect">
            <a:avLst/>
          </a:prstGeom>
        </p:spPr>
        <p:txBody>
          <a:bodyPr anchor="t" rtlCol="false" tIns="0" lIns="0" bIns="0" rIns="0">
            <a:spAutoFit/>
          </a:bodyPr>
          <a:lstStyle/>
          <a:p>
            <a:pPr>
              <a:lnSpc>
                <a:spcPts val="3017"/>
              </a:lnSpc>
            </a:pPr>
            <a:r>
              <a:rPr lang="en-US" sz="2155">
                <a:solidFill>
                  <a:srgbClr val="000000"/>
                </a:solidFill>
                <a:latin typeface="Source Sans Pro"/>
              </a:rPr>
              <a:t>Out of the 100 given stocks, a total of 94 stocks exhibited an Augmented Dickey-Fuller (ADF) test statistic or p-value above the critical value of 0.05 at lag 0.</a:t>
            </a:r>
          </a:p>
        </p:txBody>
      </p:sp>
      <p:grpSp>
        <p:nvGrpSpPr>
          <p:cNvPr name="Group 5" id="5"/>
          <p:cNvGrpSpPr/>
          <p:nvPr/>
        </p:nvGrpSpPr>
        <p:grpSpPr>
          <a:xfrm rot="0">
            <a:off x="8354168" y="3314029"/>
            <a:ext cx="1345663" cy="1345663"/>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466C8"/>
            </a:solidFill>
          </p:spPr>
        </p:sp>
      </p:grpSp>
      <p:sp>
        <p:nvSpPr>
          <p:cNvPr name="TextBox 7" id="7"/>
          <p:cNvSpPr txBox="true"/>
          <p:nvPr/>
        </p:nvSpPr>
        <p:spPr>
          <a:xfrm rot="0">
            <a:off x="2474908" y="9852487"/>
            <a:ext cx="3172974" cy="434513"/>
          </a:xfrm>
          <a:prstGeom prst="rect">
            <a:avLst/>
          </a:prstGeom>
        </p:spPr>
        <p:txBody>
          <a:bodyPr anchor="t" rtlCol="false" tIns="0" lIns="0" bIns="0" rIns="0">
            <a:spAutoFit/>
          </a:bodyPr>
          <a:lstStyle/>
          <a:p>
            <a:pPr>
              <a:lnSpc>
                <a:spcPts val="3575"/>
              </a:lnSpc>
            </a:pPr>
            <a:r>
              <a:rPr lang="en-US" sz="2553">
                <a:solidFill>
                  <a:srgbClr val="54AFE5"/>
                </a:solidFill>
                <a:latin typeface="Canva Sans Bold"/>
              </a:rPr>
              <a:t>P-VALUE RANGE</a:t>
            </a:r>
          </a:p>
        </p:txBody>
      </p:sp>
      <p:sp>
        <p:nvSpPr>
          <p:cNvPr name="TextBox 8" id="8"/>
          <p:cNvSpPr txBox="true"/>
          <p:nvPr/>
        </p:nvSpPr>
        <p:spPr>
          <a:xfrm rot="0">
            <a:off x="9847672" y="4554680"/>
            <a:ext cx="8037200" cy="1851800"/>
          </a:xfrm>
          <a:prstGeom prst="rect">
            <a:avLst/>
          </a:prstGeom>
        </p:spPr>
        <p:txBody>
          <a:bodyPr anchor="t" rtlCol="false" tIns="0" lIns="0" bIns="0" rIns="0">
            <a:spAutoFit/>
          </a:bodyPr>
          <a:lstStyle/>
          <a:p>
            <a:pPr>
              <a:lnSpc>
                <a:spcPts val="2932"/>
              </a:lnSpc>
            </a:pPr>
            <a:r>
              <a:rPr lang="en-US" sz="2094">
                <a:solidFill>
                  <a:srgbClr val="000000"/>
                </a:solidFill>
                <a:latin typeface="Source Sans Pro"/>
              </a:rPr>
              <a:t>After analyzing the data using the Augmented Dickey-Fuller (ADF) test, it was observed that, among the tested stocks, 89 additional stocks passed the ADF test after introducing a lag of one. Furthermore, it was found that the maximum number of lags required for a stock to pass the ADF test was three.</a:t>
            </a:r>
          </a:p>
        </p:txBody>
      </p:sp>
      <p:grpSp>
        <p:nvGrpSpPr>
          <p:cNvPr name="Group 9" id="9"/>
          <p:cNvGrpSpPr/>
          <p:nvPr/>
        </p:nvGrpSpPr>
        <p:grpSpPr>
          <a:xfrm rot="0">
            <a:off x="8354168" y="4918353"/>
            <a:ext cx="1345663" cy="1345663"/>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196F3"/>
            </a:solidFill>
          </p:spPr>
        </p:sp>
      </p:grpSp>
      <p:sp>
        <p:nvSpPr>
          <p:cNvPr name="TextBox 11" id="11"/>
          <p:cNvSpPr txBox="true"/>
          <p:nvPr/>
        </p:nvSpPr>
        <p:spPr>
          <a:xfrm rot="0">
            <a:off x="8038011" y="5128559"/>
            <a:ext cx="1809661" cy="704689"/>
          </a:xfrm>
          <a:prstGeom prst="rect">
            <a:avLst/>
          </a:prstGeom>
        </p:spPr>
        <p:txBody>
          <a:bodyPr anchor="t" rtlCol="false" tIns="0" lIns="0" bIns="0" rIns="0">
            <a:spAutoFit/>
          </a:bodyPr>
          <a:lstStyle/>
          <a:p>
            <a:pPr algn="ctr">
              <a:lnSpc>
                <a:spcPts val="5720"/>
              </a:lnSpc>
            </a:pPr>
            <a:r>
              <a:rPr lang="en-US" sz="4085">
                <a:solidFill>
                  <a:srgbClr val="FFFFFF"/>
                </a:solidFill>
                <a:latin typeface="Canva Sans Bold"/>
              </a:rPr>
              <a:t>89</a:t>
            </a:r>
          </a:p>
        </p:txBody>
      </p:sp>
      <p:sp>
        <p:nvSpPr>
          <p:cNvPr name="TextBox 12" id="12"/>
          <p:cNvSpPr txBox="true"/>
          <p:nvPr/>
        </p:nvSpPr>
        <p:spPr>
          <a:xfrm rot="0">
            <a:off x="8544658" y="6490563"/>
            <a:ext cx="5040761" cy="479963"/>
          </a:xfrm>
          <a:prstGeom prst="rect">
            <a:avLst/>
          </a:prstGeom>
        </p:spPr>
        <p:txBody>
          <a:bodyPr anchor="t" rtlCol="false" tIns="0" lIns="0" bIns="0" rIns="0">
            <a:spAutoFit/>
          </a:bodyPr>
          <a:lstStyle/>
          <a:p>
            <a:pPr>
              <a:lnSpc>
                <a:spcPts val="3995"/>
              </a:lnSpc>
            </a:pPr>
            <a:r>
              <a:rPr lang="en-US" sz="2853">
                <a:solidFill>
                  <a:srgbClr val="0466C8"/>
                </a:solidFill>
                <a:latin typeface="Canva Sans Bold"/>
              </a:rPr>
              <a:t>PROPERTY OF TIME SERIES</a:t>
            </a:r>
          </a:p>
        </p:txBody>
      </p:sp>
      <p:sp>
        <p:nvSpPr>
          <p:cNvPr name="TextBox 13" id="13"/>
          <p:cNvSpPr txBox="true"/>
          <p:nvPr/>
        </p:nvSpPr>
        <p:spPr>
          <a:xfrm rot="0">
            <a:off x="8544658" y="6967816"/>
            <a:ext cx="9443691" cy="1271143"/>
          </a:xfrm>
          <a:prstGeom prst="rect">
            <a:avLst/>
          </a:prstGeom>
        </p:spPr>
        <p:txBody>
          <a:bodyPr anchor="t" rtlCol="false" tIns="0" lIns="0" bIns="0" rIns="0">
            <a:spAutoFit/>
          </a:bodyPr>
          <a:lstStyle/>
          <a:p>
            <a:pPr>
              <a:lnSpc>
                <a:spcPts val="3436"/>
              </a:lnSpc>
            </a:pPr>
            <a:r>
              <a:rPr lang="en-US" sz="2454">
                <a:solidFill>
                  <a:srgbClr val="000000"/>
                </a:solidFill>
                <a:latin typeface="Source Sans Pro"/>
              </a:rPr>
              <a:t>Time series data often exhibits stationarity, which means that statistical properties such as mean, variance, and autocorrelation remain constant over time.</a:t>
            </a:r>
          </a:p>
        </p:txBody>
      </p:sp>
      <p:sp>
        <p:nvSpPr>
          <p:cNvPr name="TextBox 14" id="14"/>
          <p:cNvSpPr txBox="true"/>
          <p:nvPr/>
        </p:nvSpPr>
        <p:spPr>
          <a:xfrm rot="0">
            <a:off x="8612631" y="8247394"/>
            <a:ext cx="5032074" cy="434513"/>
          </a:xfrm>
          <a:prstGeom prst="rect">
            <a:avLst/>
          </a:prstGeom>
        </p:spPr>
        <p:txBody>
          <a:bodyPr anchor="t" rtlCol="false" tIns="0" lIns="0" bIns="0" rIns="0">
            <a:spAutoFit/>
          </a:bodyPr>
          <a:lstStyle/>
          <a:p>
            <a:pPr>
              <a:lnSpc>
                <a:spcPts val="3575"/>
              </a:lnSpc>
            </a:pPr>
            <a:r>
              <a:rPr lang="en-US" sz="2553">
                <a:solidFill>
                  <a:srgbClr val="2196F3"/>
                </a:solidFill>
                <a:latin typeface="Canva Sans Bold"/>
              </a:rPr>
              <a:t>ABOUT THE ADF TEST</a:t>
            </a:r>
          </a:p>
        </p:txBody>
      </p:sp>
      <p:sp>
        <p:nvSpPr>
          <p:cNvPr name="TextBox 15" id="15"/>
          <p:cNvSpPr txBox="true"/>
          <p:nvPr/>
        </p:nvSpPr>
        <p:spPr>
          <a:xfrm rot="0">
            <a:off x="8612631" y="8705719"/>
            <a:ext cx="9332026" cy="1244017"/>
          </a:xfrm>
          <a:prstGeom prst="rect">
            <a:avLst/>
          </a:prstGeom>
        </p:spPr>
        <p:txBody>
          <a:bodyPr anchor="t" rtlCol="false" tIns="0" lIns="0" bIns="0" rIns="0">
            <a:spAutoFit/>
          </a:bodyPr>
          <a:lstStyle/>
          <a:p>
            <a:pPr>
              <a:lnSpc>
                <a:spcPts val="3357"/>
              </a:lnSpc>
            </a:pPr>
            <a:r>
              <a:rPr lang="en-US" sz="2397">
                <a:solidFill>
                  <a:srgbClr val="000000"/>
                </a:solidFill>
                <a:latin typeface="Source Sans Pro"/>
              </a:rPr>
              <a:t>The ADF test examines the presence of a unit root in the autoregressive model of the time series. A unit root indicates that the time series has a stochastic trend and is non-stationary. </a:t>
            </a:r>
          </a:p>
        </p:txBody>
      </p:sp>
      <p:grpSp>
        <p:nvGrpSpPr>
          <p:cNvPr name="Group 16" id="16"/>
          <p:cNvGrpSpPr/>
          <p:nvPr/>
        </p:nvGrpSpPr>
        <p:grpSpPr>
          <a:xfrm rot="0">
            <a:off x="51038" y="451347"/>
            <a:ext cx="7812694" cy="9243944"/>
            <a:chOff x="0" y="0"/>
            <a:chExt cx="10416925" cy="12325258"/>
          </a:xfrm>
        </p:grpSpPr>
        <p:sp>
          <p:nvSpPr>
            <p:cNvPr name="TextBox 17" id="17"/>
            <p:cNvSpPr txBox="true"/>
            <p:nvPr/>
          </p:nvSpPr>
          <p:spPr>
            <a:xfrm rot="0">
              <a:off x="3423844" y="-38100"/>
              <a:ext cx="4454239" cy="488919"/>
            </a:xfrm>
            <a:prstGeom prst="rect">
              <a:avLst/>
            </a:prstGeom>
          </p:spPr>
          <p:txBody>
            <a:bodyPr anchor="t" rtlCol="false" tIns="0" lIns="0" bIns="0" rIns="0">
              <a:spAutoFit/>
            </a:bodyPr>
            <a:lstStyle/>
            <a:p>
              <a:pPr algn="l">
                <a:lnSpc>
                  <a:spcPts val="3172"/>
                </a:lnSpc>
              </a:pPr>
              <a:r>
                <a:rPr lang="en-US" sz="2265">
                  <a:solidFill>
                    <a:srgbClr val="000000"/>
                  </a:solidFill>
                  <a:latin typeface="Canva Sans"/>
                </a:rPr>
                <a:t>Number of Stocks(lag 0)</a:t>
              </a:r>
            </a:p>
          </p:txBody>
        </p:sp>
        <p:sp>
          <p:nvSpPr>
            <p:cNvPr name="TextBox 18" id="18"/>
            <p:cNvSpPr txBox="true"/>
            <p:nvPr/>
          </p:nvSpPr>
          <p:spPr>
            <a:xfrm rot="0">
              <a:off x="3423844" y="412719"/>
              <a:ext cx="4454239" cy="488919"/>
            </a:xfrm>
            <a:prstGeom prst="rect">
              <a:avLst/>
            </a:prstGeom>
          </p:spPr>
          <p:txBody>
            <a:bodyPr anchor="t" rtlCol="false" tIns="0" lIns="0" bIns="0" rIns="0">
              <a:spAutoFit/>
            </a:bodyPr>
            <a:lstStyle/>
            <a:p>
              <a:pPr algn="l">
                <a:lnSpc>
                  <a:spcPts val="3172"/>
                </a:lnSpc>
              </a:pPr>
              <a:r>
                <a:rPr lang="en-US" sz="2265">
                  <a:solidFill>
                    <a:srgbClr val="000000"/>
                  </a:solidFill>
                  <a:latin typeface="Canva Sans"/>
                </a:rPr>
                <a:t>Number of Stocks(lag 1)</a:t>
              </a:r>
            </a:p>
          </p:txBody>
        </p:sp>
        <p:sp>
          <p:nvSpPr>
            <p:cNvPr name="TextBox 19" id="19"/>
            <p:cNvSpPr txBox="true"/>
            <p:nvPr/>
          </p:nvSpPr>
          <p:spPr>
            <a:xfrm rot="0">
              <a:off x="3423844" y="863539"/>
              <a:ext cx="4454239" cy="488919"/>
            </a:xfrm>
            <a:prstGeom prst="rect">
              <a:avLst/>
            </a:prstGeom>
          </p:spPr>
          <p:txBody>
            <a:bodyPr anchor="t" rtlCol="false" tIns="0" lIns="0" bIns="0" rIns="0">
              <a:spAutoFit/>
            </a:bodyPr>
            <a:lstStyle/>
            <a:p>
              <a:pPr algn="l">
                <a:lnSpc>
                  <a:spcPts val="3172"/>
                </a:lnSpc>
              </a:pPr>
              <a:r>
                <a:rPr lang="en-US" sz="2265">
                  <a:solidFill>
                    <a:srgbClr val="000000"/>
                  </a:solidFill>
                  <a:latin typeface="Canva Sans"/>
                </a:rPr>
                <a:t>Number of Stocks(lag 2)</a:t>
              </a:r>
            </a:p>
          </p:txBody>
        </p:sp>
        <p:sp>
          <p:nvSpPr>
            <p:cNvPr name="TextBox 20" id="20"/>
            <p:cNvSpPr txBox="true"/>
            <p:nvPr/>
          </p:nvSpPr>
          <p:spPr>
            <a:xfrm rot="0">
              <a:off x="3423844" y="1314358"/>
              <a:ext cx="4454239" cy="488919"/>
            </a:xfrm>
            <a:prstGeom prst="rect">
              <a:avLst/>
            </a:prstGeom>
          </p:spPr>
          <p:txBody>
            <a:bodyPr anchor="t" rtlCol="false" tIns="0" lIns="0" bIns="0" rIns="0">
              <a:spAutoFit/>
            </a:bodyPr>
            <a:lstStyle/>
            <a:p>
              <a:pPr algn="l">
                <a:lnSpc>
                  <a:spcPts val="3172"/>
                </a:lnSpc>
              </a:pPr>
              <a:r>
                <a:rPr lang="en-US" sz="2265">
                  <a:solidFill>
                    <a:srgbClr val="000000"/>
                  </a:solidFill>
                  <a:latin typeface="Canva Sans"/>
                </a:rPr>
                <a:t>Number of Stocks(lag 3)</a:t>
              </a:r>
            </a:p>
          </p:txBody>
        </p:sp>
        <p:grpSp>
          <p:nvGrpSpPr>
            <p:cNvPr name="Group 21" id="21"/>
            <p:cNvGrpSpPr>
              <a:grpSpLocks noChangeAspect="true"/>
            </p:cNvGrpSpPr>
            <p:nvPr/>
          </p:nvGrpSpPr>
          <p:grpSpPr>
            <a:xfrm rot="0">
              <a:off x="3136087" y="153470"/>
              <a:ext cx="143879" cy="1496337"/>
              <a:chOff x="2232009" y="-2052320"/>
              <a:chExt cx="152400" cy="1584960"/>
            </a:xfrm>
          </p:grpSpPr>
          <p:sp>
            <p:nvSpPr>
              <p:cNvPr name="Freeform 22" id="22"/>
              <p:cNvSpPr/>
              <p:nvPr/>
            </p:nvSpPr>
            <p:spPr>
              <a:xfrm flipH="false" flipV="false" rot="0">
                <a:off x="2232009" y="-2052320"/>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54AFE5"/>
              </a:solidFill>
            </p:spPr>
          </p:sp>
          <p:sp>
            <p:nvSpPr>
              <p:cNvPr name="Freeform 23" id="23"/>
              <p:cNvSpPr/>
              <p:nvPr/>
            </p:nvSpPr>
            <p:spPr>
              <a:xfrm flipH="false" flipV="false" rot="0">
                <a:off x="2232009" y="-1574800"/>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5881C0"/>
              </a:solidFill>
            </p:spPr>
          </p:sp>
          <p:sp>
            <p:nvSpPr>
              <p:cNvPr name="Freeform 24" id="24"/>
              <p:cNvSpPr/>
              <p:nvPr/>
            </p:nvSpPr>
            <p:spPr>
              <a:xfrm flipH="false" flipV="false" rot="0">
                <a:off x="2232009" y="-1097280"/>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595592"/>
              </a:solidFill>
            </p:spPr>
          </p:sp>
          <p:sp>
            <p:nvSpPr>
              <p:cNvPr name="Freeform 25" id="25"/>
              <p:cNvSpPr/>
              <p:nvPr/>
            </p:nvSpPr>
            <p:spPr>
              <a:xfrm flipH="false" flipV="false" rot="0">
                <a:off x="2232009" y="-619760"/>
                <a:ext cx="152400" cy="152400"/>
              </a:xfrm>
              <a:custGeom>
                <a:avLst/>
                <a:gdLst/>
                <a:ahLst/>
                <a:cxnLst/>
                <a:rect r="r" b="b" t="t" l="l"/>
                <a:pathLst>
                  <a:path h="152400" w="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4E2B5F"/>
              </a:solidFill>
            </p:spPr>
          </p:sp>
        </p:grpSp>
        <p:sp>
          <p:nvSpPr>
            <p:cNvPr name="TextBox 26" id="26"/>
            <p:cNvSpPr txBox="true"/>
            <p:nvPr/>
          </p:nvSpPr>
          <p:spPr>
            <a:xfrm rot="-2700000">
              <a:off x="699115" y="11071387"/>
              <a:ext cx="1382208" cy="488919"/>
            </a:xfrm>
            <a:prstGeom prst="rect">
              <a:avLst/>
            </a:prstGeom>
          </p:spPr>
          <p:txBody>
            <a:bodyPr anchor="t" rtlCol="false" tIns="0" lIns="0" bIns="0" rIns="0">
              <a:spAutoFit/>
            </a:bodyPr>
            <a:lstStyle/>
            <a:p>
              <a:pPr algn="ctr">
                <a:lnSpc>
                  <a:spcPts val="3172"/>
                </a:lnSpc>
              </a:pPr>
              <a:r>
                <a:rPr lang="en-US" sz="2265">
                  <a:solidFill>
                    <a:srgbClr val="000000"/>
                  </a:solidFill>
                  <a:latin typeface="Canva Sans"/>
                </a:rPr>
                <a:t>0.0-0.5</a:t>
              </a:r>
            </a:p>
          </p:txBody>
        </p:sp>
        <p:sp>
          <p:nvSpPr>
            <p:cNvPr name="TextBox 27" id="27"/>
            <p:cNvSpPr txBox="true"/>
            <p:nvPr/>
          </p:nvSpPr>
          <p:spPr>
            <a:xfrm rot="-2700000">
              <a:off x="2157243" y="11128482"/>
              <a:ext cx="1543697" cy="488919"/>
            </a:xfrm>
            <a:prstGeom prst="rect">
              <a:avLst/>
            </a:prstGeom>
          </p:spPr>
          <p:txBody>
            <a:bodyPr anchor="t" rtlCol="false" tIns="0" lIns="0" bIns="0" rIns="0">
              <a:spAutoFit/>
            </a:bodyPr>
            <a:lstStyle/>
            <a:p>
              <a:pPr algn="ctr">
                <a:lnSpc>
                  <a:spcPts val="3172"/>
                </a:lnSpc>
              </a:pPr>
              <a:r>
                <a:rPr lang="en-US" sz="2265">
                  <a:solidFill>
                    <a:srgbClr val="000000"/>
                  </a:solidFill>
                  <a:latin typeface="Canva Sans"/>
                </a:rPr>
                <a:t>0.5-0.15</a:t>
              </a:r>
            </a:p>
          </p:txBody>
        </p:sp>
        <p:sp>
          <p:nvSpPr>
            <p:cNvPr name="TextBox 28" id="28"/>
            <p:cNvSpPr txBox="true"/>
            <p:nvPr/>
          </p:nvSpPr>
          <p:spPr>
            <a:xfrm rot="-2700000">
              <a:off x="3526783" y="11222271"/>
              <a:ext cx="1808973" cy="488919"/>
            </a:xfrm>
            <a:prstGeom prst="rect">
              <a:avLst/>
            </a:prstGeom>
          </p:spPr>
          <p:txBody>
            <a:bodyPr anchor="t" rtlCol="false" tIns="0" lIns="0" bIns="0" rIns="0">
              <a:spAutoFit/>
            </a:bodyPr>
            <a:lstStyle/>
            <a:p>
              <a:pPr algn="ctr">
                <a:lnSpc>
                  <a:spcPts val="3172"/>
                </a:lnSpc>
              </a:pPr>
              <a:r>
                <a:rPr lang="en-US" sz="2265">
                  <a:solidFill>
                    <a:srgbClr val="000000"/>
                  </a:solidFill>
                  <a:latin typeface="Canva Sans"/>
                </a:rPr>
                <a:t>0.15-0.30</a:t>
              </a:r>
            </a:p>
          </p:txBody>
        </p:sp>
        <p:sp>
          <p:nvSpPr>
            <p:cNvPr name="TextBox 29" id="29"/>
            <p:cNvSpPr txBox="true"/>
            <p:nvPr/>
          </p:nvSpPr>
          <p:spPr>
            <a:xfrm rot="-2700000">
              <a:off x="5067103" y="11245321"/>
              <a:ext cx="1874168" cy="488919"/>
            </a:xfrm>
            <a:prstGeom prst="rect">
              <a:avLst/>
            </a:prstGeom>
          </p:spPr>
          <p:txBody>
            <a:bodyPr anchor="t" rtlCol="false" tIns="0" lIns="0" bIns="0" rIns="0">
              <a:spAutoFit/>
            </a:bodyPr>
            <a:lstStyle/>
            <a:p>
              <a:pPr algn="ctr">
                <a:lnSpc>
                  <a:spcPts val="3172"/>
                </a:lnSpc>
              </a:pPr>
              <a:r>
                <a:rPr lang="en-US" sz="2265">
                  <a:solidFill>
                    <a:srgbClr val="000000"/>
                  </a:solidFill>
                  <a:latin typeface="Canva Sans"/>
                </a:rPr>
                <a:t>0.30-0.50</a:t>
              </a:r>
            </a:p>
          </p:txBody>
        </p:sp>
        <p:sp>
          <p:nvSpPr>
            <p:cNvPr name="TextBox 30" id="30"/>
            <p:cNvSpPr txBox="true"/>
            <p:nvPr/>
          </p:nvSpPr>
          <p:spPr>
            <a:xfrm rot="-2700000">
              <a:off x="6691534" y="11233531"/>
              <a:ext cx="1840821" cy="488919"/>
            </a:xfrm>
            <a:prstGeom prst="rect">
              <a:avLst/>
            </a:prstGeom>
          </p:spPr>
          <p:txBody>
            <a:bodyPr anchor="t" rtlCol="false" tIns="0" lIns="0" bIns="0" rIns="0">
              <a:spAutoFit/>
            </a:bodyPr>
            <a:lstStyle/>
            <a:p>
              <a:pPr algn="ctr">
                <a:lnSpc>
                  <a:spcPts val="3172"/>
                </a:lnSpc>
              </a:pPr>
              <a:r>
                <a:rPr lang="en-US" sz="2265">
                  <a:solidFill>
                    <a:srgbClr val="000000"/>
                  </a:solidFill>
                  <a:latin typeface="Canva Sans"/>
                </a:rPr>
                <a:t>0.50-0.70</a:t>
              </a:r>
            </a:p>
          </p:txBody>
        </p:sp>
        <p:sp>
          <p:nvSpPr>
            <p:cNvPr name="TextBox 31" id="31"/>
            <p:cNvSpPr txBox="true"/>
            <p:nvPr/>
          </p:nvSpPr>
          <p:spPr>
            <a:xfrm rot="-2700000">
              <a:off x="8306690" y="11225583"/>
              <a:ext cx="1818340" cy="488919"/>
            </a:xfrm>
            <a:prstGeom prst="rect">
              <a:avLst/>
            </a:prstGeom>
          </p:spPr>
          <p:txBody>
            <a:bodyPr anchor="t" rtlCol="false" tIns="0" lIns="0" bIns="0" rIns="0">
              <a:spAutoFit/>
            </a:bodyPr>
            <a:lstStyle/>
            <a:p>
              <a:pPr algn="ctr">
                <a:lnSpc>
                  <a:spcPts val="3172"/>
                </a:lnSpc>
              </a:pPr>
              <a:r>
                <a:rPr lang="en-US" sz="2265">
                  <a:solidFill>
                    <a:srgbClr val="000000"/>
                  </a:solidFill>
                  <a:latin typeface="Canva Sans"/>
                </a:rPr>
                <a:t>0.70-1.00</a:t>
              </a:r>
            </a:p>
          </p:txBody>
        </p:sp>
        <p:grpSp>
          <p:nvGrpSpPr>
            <p:cNvPr name="Group 32" id="32"/>
            <p:cNvGrpSpPr>
              <a:grpSpLocks noChangeAspect="true"/>
            </p:cNvGrpSpPr>
            <p:nvPr/>
          </p:nvGrpSpPr>
          <p:grpSpPr>
            <a:xfrm rot="0">
              <a:off x="1028881" y="2091035"/>
              <a:ext cx="9388044" cy="8332351"/>
              <a:chOff x="0" y="0"/>
              <a:chExt cx="9944068" cy="8825850"/>
            </a:xfrm>
          </p:grpSpPr>
          <p:sp>
            <p:nvSpPr>
              <p:cNvPr name="Freeform 33" id="33"/>
              <p:cNvSpPr/>
              <p:nvPr/>
            </p:nvSpPr>
            <p:spPr>
              <a:xfrm flipH="false" flipV="false" rot="0">
                <a:off x="0" y="-6350"/>
                <a:ext cx="9944068" cy="12700"/>
              </a:xfrm>
              <a:custGeom>
                <a:avLst/>
                <a:gdLst/>
                <a:ahLst/>
                <a:cxnLst/>
                <a:rect r="r" b="b" t="t" l="l"/>
                <a:pathLst>
                  <a:path h="12700" w="9944068">
                    <a:moveTo>
                      <a:pt x="0" y="0"/>
                    </a:moveTo>
                    <a:lnTo>
                      <a:pt x="9944068" y="0"/>
                    </a:lnTo>
                    <a:lnTo>
                      <a:pt x="9944068" y="12700"/>
                    </a:lnTo>
                    <a:lnTo>
                      <a:pt x="0" y="12700"/>
                    </a:lnTo>
                    <a:close/>
                  </a:path>
                </a:pathLst>
              </a:custGeom>
              <a:solidFill>
                <a:srgbClr val="000000">
                  <a:alpha val="24706"/>
                </a:srgbClr>
              </a:solidFill>
            </p:spPr>
          </p:sp>
          <p:sp>
            <p:nvSpPr>
              <p:cNvPr name="Freeform 34" id="34"/>
              <p:cNvSpPr/>
              <p:nvPr/>
            </p:nvSpPr>
            <p:spPr>
              <a:xfrm flipH="false" flipV="false" rot="0">
                <a:off x="0" y="2200112"/>
                <a:ext cx="9944068" cy="12700"/>
              </a:xfrm>
              <a:custGeom>
                <a:avLst/>
                <a:gdLst/>
                <a:ahLst/>
                <a:cxnLst/>
                <a:rect r="r" b="b" t="t" l="l"/>
                <a:pathLst>
                  <a:path h="12700" w="9944068">
                    <a:moveTo>
                      <a:pt x="0" y="0"/>
                    </a:moveTo>
                    <a:lnTo>
                      <a:pt x="9944068" y="0"/>
                    </a:lnTo>
                    <a:lnTo>
                      <a:pt x="9944068" y="12700"/>
                    </a:lnTo>
                    <a:lnTo>
                      <a:pt x="0" y="12700"/>
                    </a:lnTo>
                    <a:close/>
                  </a:path>
                </a:pathLst>
              </a:custGeom>
              <a:solidFill>
                <a:srgbClr val="000000">
                  <a:alpha val="24706"/>
                </a:srgbClr>
              </a:solidFill>
            </p:spPr>
          </p:sp>
          <p:sp>
            <p:nvSpPr>
              <p:cNvPr name="Freeform 35" id="35"/>
              <p:cNvSpPr/>
              <p:nvPr/>
            </p:nvSpPr>
            <p:spPr>
              <a:xfrm flipH="false" flipV="false" rot="0">
                <a:off x="0" y="4406575"/>
                <a:ext cx="9944068" cy="12700"/>
              </a:xfrm>
              <a:custGeom>
                <a:avLst/>
                <a:gdLst/>
                <a:ahLst/>
                <a:cxnLst/>
                <a:rect r="r" b="b" t="t" l="l"/>
                <a:pathLst>
                  <a:path h="12700" w="9944068">
                    <a:moveTo>
                      <a:pt x="0" y="0"/>
                    </a:moveTo>
                    <a:lnTo>
                      <a:pt x="9944068" y="0"/>
                    </a:lnTo>
                    <a:lnTo>
                      <a:pt x="9944068" y="12700"/>
                    </a:lnTo>
                    <a:lnTo>
                      <a:pt x="0" y="12700"/>
                    </a:lnTo>
                    <a:close/>
                  </a:path>
                </a:pathLst>
              </a:custGeom>
              <a:solidFill>
                <a:srgbClr val="000000">
                  <a:alpha val="24706"/>
                </a:srgbClr>
              </a:solidFill>
            </p:spPr>
          </p:sp>
          <p:sp>
            <p:nvSpPr>
              <p:cNvPr name="Freeform 36" id="36"/>
              <p:cNvSpPr/>
              <p:nvPr/>
            </p:nvSpPr>
            <p:spPr>
              <a:xfrm flipH="false" flipV="false" rot="0">
                <a:off x="0" y="6613037"/>
                <a:ext cx="9944068" cy="12700"/>
              </a:xfrm>
              <a:custGeom>
                <a:avLst/>
                <a:gdLst/>
                <a:ahLst/>
                <a:cxnLst/>
                <a:rect r="r" b="b" t="t" l="l"/>
                <a:pathLst>
                  <a:path h="12700" w="9944068">
                    <a:moveTo>
                      <a:pt x="0" y="0"/>
                    </a:moveTo>
                    <a:lnTo>
                      <a:pt x="9944068" y="0"/>
                    </a:lnTo>
                    <a:lnTo>
                      <a:pt x="9944068" y="12700"/>
                    </a:lnTo>
                    <a:lnTo>
                      <a:pt x="0" y="12700"/>
                    </a:lnTo>
                    <a:close/>
                  </a:path>
                </a:pathLst>
              </a:custGeom>
              <a:solidFill>
                <a:srgbClr val="000000">
                  <a:alpha val="24706"/>
                </a:srgbClr>
              </a:solidFill>
            </p:spPr>
          </p:sp>
          <p:sp>
            <p:nvSpPr>
              <p:cNvPr name="Freeform 37" id="37"/>
              <p:cNvSpPr/>
              <p:nvPr/>
            </p:nvSpPr>
            <p:spPr>
              <a:xfrm flipH="false" flipV="false" rot="0">
                <a:off x="0" y="8819500"/>
                <a:ext cx="9944068" cy="12700"/>
              </a:xfrm>
              <a:custGeom>
                <a:avLst/>
                <a:gdLst/>
                <a:ahLst/>
                <a:cxnLst/>
                <a:rect r="r" b="b" t="t" l="l"/>
                <a:pathLst>
                  <a:path h="12700" w="9944068">
                    <a:moveTo>
                      <a:pt x="0" y="0"/>
                    </a:moveTo>
                    <a:lnTo>
                      <a:pt x="9944068" y="0"/>
                    </a:lnTo>
                    <a:lnTo>
                      <a:pt x="9944068" y="12700"/>
                    </a:lnTo>
                    <a:lnTo>
                      <a:pt x="0" y="12700"/>
                    </a:lnTo>
                    <a:close/>
                  </a:path>
                </a:pathLst>
              </a:custGeom>
              <a:solidFill>
                <a:srgbClr val="000000">
                  <a:alpha val="60000"/>
                </a:srgbClr>
              </a:solidFill>
            </p:spPr>
          </p:sp>
        </p:grpSp>
        <p:sp>
          <p:nvSpPr>
            <p:cNvPr name="TextBox 38" id="38"/>
            <p:cNvSpPr txBox="true"/>
            <p:nvPr/>
          </p:nvSpPr>
          <p:spPr>
            <a:xfrm rot="0">
              <a:off x="0" y="1827525"/>
              <a:ext cx="837043" cy="488919"/>
            </a:xfrm>
            <a:prstGeom prst="rect">
              <a:avLst/>
            </a:prstGeom>
          </p:spPr>
          <p:txBody>
            <a:bodyPr anchor="t" rtlCol="false" tIns="0" lIns="0" bIns="0" rIns="0">
              <a:spAutoFit/>
            </a:bodyPr>
            <a:lstStyle/>
            <a:p>
              <a:pPr algn="r">
                <a:lnSpc>
                  <a:spcPts val="3172"/>
                </a:lnSpc>
              </a:pPr>
              <a:r>
                <a:rPr lang="en-US" sz="2265">
                  <a:solidFill>
                    <a:srgbClr val="000000"/>
                  </a:solidFill>
                  <a:latin typeface="Canva Sans"/>
                </a:rPr>
                <a:t>100 </a:t>
              </a:r>
            </a:p>
          </p:txBody>
        </p:sp>
        <p:sp>
          <p:nvSpPr>
            <p:cNvPr name="TextBox 39" id="39"/>
            <p:cNvSpPr txBox="true"/>
            <p:nvPr/>
          </p:nvSpPr>
          <p:spPr>
            <a:xfrm rot="0">
              <a:off x="327099" y="3910612"/>
              <a:ext cx="509944" cy="488919"/>
            </a:xfrm>
            <a:prstGeom prst="rect">
              <a:avLst/>
            </a:prstGeom>
          </p:spPr>
          <p:txBody>
            <a:bodyPr anchor="t" rtlCol="false" tIns="0" lIns="0" bIns="0" rIns="0">
              <a:spAutoFit/>
            </a:bodyPr>
            <a:lstStyle/>
            <a:p>
              <a:pPr algn="r">
                <a:lnSpc>
                  <a:spcPts val="3172"/>
                </a:lnSpc>
              </a:pPr>
              <a:r>
                <a:rPr lang="en-US" sz="2265">
                  <a:solidFill>
                    <a:srgbClr val="000000"/>
                  </a:solidFill>
                  <a:latin typeface="Canva Sans"/>
                </a:rPr>
                <a:t>75 </a:t>
              </a:r>
            </a:p>
          </p:txBody>
        </p:sp>
        <p:sp>
          <p:nvSpPr>
            <p:cNvPr name="TextBox 40" id="40"/>
            <p:cNvSpPr txBox="true"/>
            <p:nvPr/>
          </p:nvSpPr>
          <p:spPr>
            <a:xfrm rot="0">
              <a:off x="246917" y="5993700"/>
              <a:ext cx="590127" cy="488919"/>
            </a:xfrm>
            <a:prstGeom prst="rect">
              <a:avLst/>
            </a:prstGeom>
          </p:spPr>
          <p:txBody>
            <a:bodyPr anchor="t" rtlCol="false" tIns="0" lIns="0" bIns="0" rIns="0">
              <a:spAutoFit/>
            </a:bodyPr>
            <a:lstStyle/>
            <a:p>
              <a:pPr algn="r">
                <a:lnSpc>
                  <a:spcPts val="3172"/>
                </a:lnSpc>
              </a:pPr>
              <a:r>
                <a:rPr lang="en-US" sz="2265">
                  <a:solidFill>
                    <a:srgbClr val="000000"/>
                  </a:solidFill>
                  <a:latin typeface="Canva Sans"/>
                </a:rPr>
                <a:t>50 </a:t>
              </a:r>
            </a:p>
          </p:txBody>
        </p:sp>
        <p:sp>
          <p:nvSpPr>
            <p:cNvPr name="TextBox 41" id="41"/>
            <p:cNvSpPr txBox="true"/>
            <p:nvPr/>
          </p:nvSpPr>
          <p:spPr>
            <a:xfrm rot="0">
              <a:off x="305742" y="8076788"/>
              <a:ext cx="531301" cy="488919"/>
            </a:xfrm>
            <a:prstGeom prst="rect">
              <a:avLst/>
            </a:prstGeom>
          </p:spPr>
          <p:txBody>
            <a:bodyPr anchor="t" rtlCol="false" tIns="0" lIns="0" bIns="0" rIns="0">
              <a:spAutoFit/>
            </a:bodyPr>
            <a:lstStyle/>
            <a:p>
              <a:pPr algn="r">
                <a:lnSpc>
                  <a:spcPts val="3172"/>
                </a:lnSpc>
              </a:pPr>
              <a:r>
                <a:rPr lang="en-US" sz="2265">
                  <a:solidFill>
                    <a:srgbClr val="000000"/>
                  </a:solidFill>
                  <a:latin typeface="Canva Sans"/>
                </a:rPr>
                <a:t>25 </a:t>
              </a:r>
            </a:p>
          </p:txBody>
        </p:sp>
        <p:sp>
          <p:nvSpPr>
            <p:cNvPr name="TextBox 42" id="42"/>
            <p:cNvSpPr txBox="true"/>
            <p:nvPr/>
          </p:nvSpPr>
          <p:spPr>
            <a:xfrm rot="0">
              <a:off x="473600" y="10159875"/>
              <a:ext cx="363443" cy="488919"/>
            </a:xfrm>
            <a:prstGeom prst="rect">
              <a:avLst/>
            </a:prstGeom>
          </p:spPr>
          <p:txBody>
            <a:bodyPr anchor="t" rtlCol="false" tIns="0" lIns="0" bIns="0" rIns="0">
              <a:spAutoFit/>
            </a:bodyPr>
            <a:lstStyle/>
            <a:p>
              <a:pPr algn="r">
                <a:lnSpc>
                  <a:spcPts val="3172"/>
                </a:lnSpc>
              </a:pPr>
              <a:r>
                <a:rPr lang="en-US" sz="2265">
                  <a:solidFill>
                    <a:srgbClr val="000000"/>
                  </a:solidFill>
                  <a:latin typeface="Canva Sans"/>
                </a:rPr>
                <a:t>0 </a:t>
              </a:r>
            </a:p>
          </p:txBody>
        </p:sp>
        <p:grpSp>
          <p:nvGrpSpPr>
            <p:cNvPr name="Group 43" id="43"/>
            <p:cNvGrpSpPr>
              <a:grpSpLocks noChangeAspect="true"/>
            </p:cNvGrpSpPr>
            <p:nvPr/>
          </p:nvGrpSpPr>
          <p:grpSpPr>
            <a:xfrm rot="0">
              <a:off x="1028881" y="3001598"/>
              <a:ext cx="8313904" cy="7421787"/>
              <a:chOff x="0" y="964493"/>
              <a:chExt cx="8806311" cy="7861356"/>
            </a:xfrm>
          </p:grpSpPr>
          <p:sp>
            <p:nvSpPr>
              <p:cNvPr name="Freeform 44" id="44"/>
              <p:cNvSpPr/>
              <p:nvPr/>
            </p:nvSpPr>
            <p:spPr>
              <a:xfrm flipH="false" flipV="false" rot="0">
                <a:off x="0" y="8295871"/>
                <a:ext cx="353853" cy="529979"/>
              </a:xfrm>
              <a:custGeom>
                <a:avLst/>
                <a:gdLst/>
                <a:ahLst/>
                <a:cxnLst/>
                <a:rect r="r" b="b" t="t" l="l"/>
                <a:pathLst>
                  <a:path h="529979" w="353853">
                    <a:moveTo>
                      <a:pt x="0" y="529979"/>
                    </a:moveTo>
                    <a:lnTo>
                      <a:pt x="0" y="28308"/>
                    </a:lnTo>
                    <a:cubicBezTo>
                      <a:pt x="0" y="12674"/>
                      <a:pt x="12674" y="0"/>
                      <a:pt x="28308" y="0"/>
                    </a:cubicBezTo>
                    <a:lnTo>
                      <a:pt x="325544" y="0"/>
                    </a:lnTo>
                    <a:cubicBezTo>
                      <a:pt x="341178" y="0"/>
                      <a:pt x="353852" y="12674"/>
                      <a:pt x="353853" y="28308"/>
                    </a:cubicBezTo>
                    <a:lnTo>
                      <a:pt x="353853" y="529979"/>
                    </a:lnTo>
                    <a:close/>
                  </a:path>
                </a:pathLst>
              </a:custGeom>
              <a:solidFill>
                <a:srgbClr val="54AFE5"/>
              </a:solidFill>
            </p:spPr>
          </p:sp>
          <p:sp>
            <p:nvSpPr>
              <p:cNvPr name="Freeform 45" id="45"/>
              <p:cNvSpPr/>
              <p:nvPr/>
            </p:nvSpPr>
            <p:spPr>
              <a:xfrm flipH="false" flipV="false" rot="0">
                <a:off x="1690492" y="8107082"/>
                <a:ext cx="353853" cy="718768"/>
              </a:xfrm>
              <a:custGeom>
                <a:avLst/>
                <a:gdLst/>
                <a:ahLst/>
                <a:cxnLst/>
                <a:rect r="r" b="b" t="t" l="l"/>
                <a:pathLst>
                  <a:path h="718768" w="353853">
                    <a:moveTo>
                      <a:pt x="0" y="718768"/>
                    </a:moveTo>
                    <a:lnTo>
                      <a:pt x="0" y="28308"/>
                    </a:lnTo>
                    <a:cubicBezTo>
                      <a:pt x="0" y="20800"/>
                      <a:pt x="2982" y="13600"/>
                      <a:pt x="8291" y="8291"/>
                    </a:cubicBezTo>
                    <a:cubicBezTo>
                      <a:pt x="13600" y="2983"/>
                      <a:pt x="20800" y="0"/>
                      <a:pt x="28308" y="0"/>
                    </a:cubicBezTo>
                    <a:lnTo>
                      <a:pt x="325544" y="0"/>
                    </a:lnTo>
                    <a:cubicBezTo>
                      <a:pt x="333052" y="0"/>
                      <a:pt x="340252" y="2983"/>
                      <a:pt x="345561" y="8291"/>
                    </a:cubicBezTo>
                    <a:cubicBezTo>
                      <a:pt x="350870" y="13600"/>
                      <a:pt x="353852" y="20800"/>
                      <a:pt x="353852" y="28308"/>
                    </a:cubicBezTo>
                    <a:lnTo>
                      <a:pt x="353852" y="718768"/>
                    </a:lnTo>
                    <a:close/>
                  </a:path>
                </a:pathLst>
              </a:custGeom>
              <a:solidFill>
                <a:srgbClr val="54AFE5"/>
              </a:solidFill>
            </p:spPr>
          </p:sp>
          <p:sp>
            <p:nvSpPr>
              <p:cNvPr name="Freeform 46" id="46"/>
              <p:cNvSpPr/>
              <p:nvPr/>
            </p:nvSpPr>
            <p:spPr>
              <a:xfrm flipH="false" flipV="false" rot="0">
                <a:off x="3380983" y="7401014"/>
                <a:ext cx="353852" cy="1424836"/>
              </a:xfrm>
              <a:custGeom>
                <a:avLst/>
                <a:gdLst/>
                <a:ahLst/>
                <a:cxnLst/>
                <a:rect r="r" b="b" t="t" l="l"/>
                <a:pathLst>
                  <a:path h="1424836" w="353852">
                    <a:moveTo>
                      <a:pt x="0" y="1424836"/>
                    </a:moveTo>
                    <a:lnTo>
                      <a:pt x="0" y="28308"/>
                    </a:lnTo>
                    <a:cubicBezTo>
                      <a:pt x="1" y="12674"/>
                      <a:pt x="12675" y="0"/>
                      <a:pt x="28309" y="0"/>
                    </a:cubicBezTo>
                    <a:lnTo>
                      <a:pt x="325545" y="0"/>
                    </a:lnTo>
                    <a:cubicBezTo>
                      <a:pt x="341179" y="0"/>
                      <a:pt x="353852" y="12674"/>
                      <a:pt x="353853" y="28308"/>
                    </a:cubicBezTo>
                    <a:lnTo>
                      <a:pt x="353853" y="1424836"/>
                    </a:lnTo>
                    <a:close/>
                  </a:path>
                </a:pathLst>
              </a:custGeom>
              <a:solidFill>
                <a:srgbClr val="54AFE5"/>
              </a:solidFill>
            </p:spPr>
          </p:sp>
          <p:sp>
            <p:nvSpPr>
              <p:cNvPr name="Freeform 47" id="47"/>
              <p:cNvSpPr/>
              <p:nvPr/>
            </p:nvSpPr>
            <p:spPr>
              <a:xfrm flipH="false" flipV="false" rot="0">
                <a:off x="5071475" y="6606687"/>
                <a:ext cx="353852" cy="2219162"/>
              </a:xfrm>
              <a:custGeom>
                <a:avLst/>
                <a:gdLst/>
                <a:ahLst/>
                <a:cxnLst/>
                <a:rect r="r" b="b" t="t" l="l"/>
                <a:pathLst>
                  <a:path h="2219162" w="353852">
                    <a:moveTo>
                      <a:pt x="0" y="2219163"/>
                    </a:moveTo>
                    <a:lnTo>
                      <a:pt x="0" y="28309"/>
                    </a:lnTo>
                    <a:cubicBezTo>
                      <a:pt x="0" y="12675"/>
                      <a:pt x="12674" y="0"/>
                      <a:pt x="28308" y="0"/>
                    </a:cubicBezTo>
                    <a:lnTo>
                      <a:pt x="325544" y="0"/>
                    </a:lnTo>
                    <a:cubicBezTo>
                      <a:pt x="333052" y="0"/>
                      <a:pt x="340252" y="2983"/>
                      <a:pt x="345561" y="8291"/>
                    </a:cubicBezTo>
                    <a:cubicBezTo>
                      <a:pt x="350870" y="13600"/>
                      <a:pt x="353852" y="20801"/>
                      <a:pt x="353852" y="28309"/>
                    </a:cubicBezTo>
                    <a:lnTo>
                      <a:pt x="353852" y="2219163"/>
                    </a:lnTo>
                    <a:close/>
                  </a:path>
                </a:pathLst>
              </a:custGeom>
              <a:solidFill>
                <a:srgbClr val="54AFE5"/>
              </a:solidFill>
            </p:spPr>
          </p:sp>
          <p:sp>
            <p:nvSpPr>
              <p:cNvPr name="Freeform 48" id="48"/>
              <p:cNvSpPr/>
              <p:nvPr/>
            </p:nvSpPr>
            <p:spPr>
              <a:xfrm flipH="false" flipV="false" rot="0">
                <a:off x="6761966" y="6871463"/>
                <a:ext cx="353853" cy="1954387"/>
              </a:xfrm>
              <a:custGeom>
                <a:avLst/>
                <a:gdLst/>
                <a:ahLst/>
                <a:cxnLst/>
                <a:rect r="r" b="b" t="t" l="l"/>
                <a:pathLst>
                  <a:path h="1954387" w="353853">
                    <a:moveTo>
                      <a:pt x="0" y="1954387"/>
                    </a:moveTo>
                    <a:lnTo>
                      <a:pt x="0" y="28308"/>
                    </a:lnTo>
                    <a:cubicBezTo>
                      <a:pt x="0" y="20800"/>
                      <a:pt x="2983" y="13600"/>
                      <a:pt x="8291" y="8291"/>
                    </a:cubicBezTo>
                    <a:cubicBezTo>
                      <a:pt x="13600" y="2983"/>
                      <a:pt x="20801" y="0"/>
                      <a:pt x="28309" y="0"/>
                    </a:cubicBezTo>
                    <a:lnTo>
                      <a:pt x="325545" y="0"/>
                    </a:lnTo>
                    <a:cubicBezTo>
                      <a:pt x="333053" y="0"/>
                      <a:pt x="340253" y="2983"/>
                      <a:pt x="345562" y="8291"/>
                    </a:cubicBezTo>
                    <a:cubicBezTo>
                      <a:pt x="350870" y="13600"/>
                      <a:pt x="353853" y="20800"/>
                      <a:pt x="353853" y="28308"/>
                    </a:cubicBezTo>
                    <a:lnTo>
                      <a:pt x="353853" y="1954387"/>
                    </a:lnTo>
                    <a:close/>
                  </a:path>
                </a:pathLst>
              </a:custGeom>
              <a:solidFill>
                <a:srgbClr val="54AFE5"/>
              </a:solidFill>
            </p:spPr>
          </p:sp>
          <p:sp>
            <p:nvSpPr>
              <p:cNvPr name="Freeform 49" id="49"/>
              <p:cNvSpPr/>
              <p:nvPr/>
            </p:nvSpPr>
            <p:spPr>
              <a:xfrm flipH="false" flipV="false" rot="0">
                <a:off x="8452458" y="6783205"/>
                <a:ext cx="353853" cy="2042645"/>
              </a:xfrm>
              <a:custGeom>
                <a:avLst/>
                <a:gdLst/>
                <a:ahLst/>
                <a:cxnLst/>
                <a:rect r="r" b="b" t="t" l="l"/>
                <a:pathLst>
                  <a:path h="2042645" w="353853">
                    <a:moveTo>
                      <a:pt x="0" y="2042645"/>
                    </a:moveTo>
                    <a:lnTo>
                      <a:pt x="0" y="28308"/>
                    </a:lnTo>
                    <a:cubicBezTo>
                      <a:pt x="0" y="20800"/>
                      <a:pt x="2982" y="13600"/>
                      <a:pt x="8291" y="8291"/>
                    </a:cubicBezTo>
                    <a:cubicBezTo>
                      <a:pt x="13600" y="2982"/>
                      <a:pt x="20800" y="0"/>
                      <a:pt x="28308" y="0"/>
                    </a:cubicBezTo>
                    <a:lnTo>
                      <a:pt x="325544" y="0"/>
                    </a:lnTo>
                    <a:cubicBezTo>
                      <a:pt x="333052" y="0"/>
                      <a:pt x="340253" y="2982"/>
                      <a:pt x="345562" y="8291"/>
                    </a:cubicBezTo>
                    <a:cubicBezTo>
                      <a:pt x="350870" y="13600"/>
                      <a:pt x="353853" y="20800"/>
                      <a:pt x="353853" y="28308"/>
                    </a:cubicBezTo>
                    <a:lnTo>
                      <a:pt x="353853" y="2042645"/>
                    </a:lnTo>
                    <a:close/>
                  </a:path>
                </a:pathLst>
              </a:custGeom>
              <a:solidFill>
                <a:srgbClr val="54AFE5"/>
              </a:solidFill>
            </p:spPr>
          </p:sp>
          <p:sp>
            <p:nvSpPr>
              <p:cNvPr name="Freeform 50" id="50"/>
              <p:cNvSpPr/>
              <p:nvPr/>
            </p:nvSpPr>
            <p:spPr>
              <a:xfrm flipH="false" flipV="false" rot="0">
                <a:off x="379253" y="964493"/>
                <a:ext cx="353853" cy="7861356"/>
              </a:xfrm>
              <a:custGeom>
                <a:avLst/>
                <a:gdLst/>
                <a:ahLst/>
                <a:cxnLst/>
                <a:rect r="r" b="b" t="t" l="l"/>
                <a:pathLst>
                  <a:path h="7861356" w="353853">
                    <a:moveTo>
                      <a:pt x="0" y="7861357"/>
                    </a:moveTo>
                    <a:lnTo>
                      <a:pt x="0" y="28309"/>
                    </a:lnTo>
                    <a:cubicBezTo>
                      <a:pt x="0" y="20801"/>
                      <a:pt x="2982" y="13601"/>
                      <a:pt x="8291" y="8292"/>
                    </a:cubicBezTo>
                    <a:cubicBezTo>
                      <a:pt x="13600" y="2983"/>
                      <a:pt x="20800" y="0"/>
                      <a:pt x="28308" y="0"/>
                    </a:cubicBezTo>
                    <a:lnTo>
                      <a:pt x="325544" y="0"/>
                    </a:lnTo>
                    <a:cubicBezTo>
                      <a:pt x="333052" y="0"/>
                      <a:pt x="340252" y="2983"/>
                      <a:pt x="345561" y="8292"/>
                    </a:cubicBezTo>
                    <a:cubicBezTo>
                      <a:pt x="350870" y="13601"/>
                      <a:pt x="353852" y="20801"/>
                      <a:pt x="353852" y="28309"/>
                    </a:cubicBezTo>
                    <a:lnTo>
                      <a:pt x="353852" y="7861357"/>
                    </a:lnTo>
                    <a:close/>
                  </a:path>
                </a:pathLst>
              </a:custGeom>
              <a:solidFill>
                <a:srgbClr val="5881C0"/>
              </a:solidFill>
            </p:spPr>
          </p:sp>
          <p:sp>
            <p:nvSpPr>
              <p:cNvPr name="Freeform 51" id="51"/>
              <p:cNvSpPr/>
              <p:nvPr/>
            </p:nvSpPr>
            <p:spPr>
              <a:xfrm flipH="false" flipV="false" rot="0">
                <a:off x="2069744" y="8556312"/>
                <a:ext cx="353853" cy="269538"/>
              </a:xfrm>
              <a:custGeom>
                <a:avLst/>
                <a:gdLst/>
                <a:ahLst/>
                <a:cxnLst/>
                <a:rect r="r" b="b" t="t" l="l"/>
                <a:pathLst>
                  <a:path h="269538" w="353853">
                    <a:moveTo>
                      <a:pt x="0" y="269538"/>
                    </a:moveTo>
                    <a:lnTo>
                      <a:pt x="0" y="28308"/>
                    </a:lnTo>
                    <a:cubicBezTo>
                      <a:pt x="0" y="20800"/>
                      <a:pt x="2983" y="13600"/>
                      <a:pt x="8291" y="8291"/>
                    </a:cubicBezTo>
                    <a:cubicBezTo>
                      <a:pt x="13600" y="2983"/>
                      <a:pt x="20800" y="0"/>
                      <a:pt x="28308" y="0"/>
                    </a:cubicBezTo>
                    <a:lnTo>
                      <a:pt x="325544" y="0"/>
                    </a:lnTo>
                    <a:cubicBezTo>
                      <a:pt x="333052" y="0"/>
                      <a:pt x="340253" y="2983"/>
                      <a:pt x="345561" y="8291"/>
                    </a:cubicBezTo>
                    <a:cubicBezTo>
                      <a:pt x="350870" y="13600"/>
                      <a:pt x="353853" y="20800"/>
                      <a:pt x="353853" y="28308"/>
                    </a:cubicBezTo>
                    <a:lnTo>
                      <a:pt x="353853" y="269538"/>
                    </a:lnTo>
                    <a:close/>
                  </a:path>
                </a:pathLst>
              </a:custGeom>
              <a:solidFill>
                <a:srgbClr val="5881C0"/>
              </a:solidFill>
            </p:spPr>
          </p:sp>
          <p:sp>
            <p:nvSpPr>
              <p:cNvPr name="Freeform 52" id="52"/>
              <p:cNvSpPr/>
              <p:nvPr/>
            </p:nvSpPr>
            <p:spPr>
              <a:xfrm flipH="false" flipV="false" rot="0">
                <a:off x="3760236" y="8647745"/>
                <a:ext cx="353853" cy="178105"/>
              </a:xfrm>
              <a:custGeom>
                <a:avLst/>
                <a:gdLst/>
                <a:ahLst/>
                <a:cxnLst/>
                <a:rect r="r" b="b" t="t" l="l"/>
                <a:pathLst>
                  <a:path h="178105" w="353853">
                    <a:moveTo>
                      <a:pt x="0" y="178105"/>
                    </a:moveTo>
                    <a:lnTo>
                      <a:pt x="0" y="28308"/>
                    </a:lnTo>
                    <a:cubicBezTo>
                      <a:pt x="0" y="20800"/>
                      <a:pt x="2982" y="13600"/>
                      <a:pt x="8291" y="8291"/>
                    </a:cubicBezTo>
                    <a:cubicBezTo>
                      <a:pt x="13600" y="2983"/>
                      <a:pt x="20800" y="0"/>
                      <a:pt x="28308" y="0"/>
                    </a:cubicBezTo>
                    <a:lnTo>
                      <a:pt x="325544" y="0"/>
                    </a:lnTo>
                    <a:cubicBezTo>
                      <a:pt x="333052" y="0"/>
                      <a:pt x="340252" y="2983"/>
                      <a:pt x="345561" y="8291"/>
                    </a:cubicBezTo>
                    <a:cubicBezTo>
                      <a:pt x="350870" y="13600"/>
                      <a:pt x="353852" y="20800"/>
                      <a:pt x="353852" y="28308"/>
                    </a:cubicBezTo>
                    <a:lnTo>
                      <a:pt x="353852" y="178105"/>
                    </a:lnTo>
                    <a:close/>
                  </a:path>
                </a:pathLst>
              </a:custGeom>
              <a:solidFill>
                <a:srgbClr val="5881C0"/>
              </a:solidFill>
            </p:spPr>
          </p:sp>
          <p:sp>
            <p:nvSpPr>
              <p:cNvPr name="Freeform 53" id="53"/>
              <p:cNvSpPr/>
              <p:nvPr/>
            </p:nvSpPr>
            <p:spPr>
              <a:xfrm flipH="false" flipV="false" rot="0">
                <a:off x="5450727" y="8825850"/>
                <a:ext cx="353852" cy="0"/>
              </a:xfrm>
              <a:custGeom>
                <a:avLst/>
                <a:gdLst/>
                <a:ahLst/>
                <a:cxnLst/>
                <a:rect r="r" b="b" t="t" l="l"/>
                <a:pathLst>
                  <a:path h="0" w="353852">
                    <a:moveTo>
                      <a:pt x="0" y="0"/>
                    </a:moveTo>
                    <a:lnTo>
                      <a:pt x="0" y="0"/>
                    </a:lnTo>
                    <a:lnTo>
                      <a:pt x="353853" y="0"/>
                    </a:lnTo>
                    <a:lnTo>
                      <a:pt x="353853" y="0"/>
                    </a:lnTo>
                    <a:close/>
                  </a:path>
                </a:pathLst>
              </a:custGeom>
              <a:solidFill>
                <a:srgbClr val="5881C0"/>
              </a:solidFill>
            </p:spPr>
          </p:sp>
          <p:sp>
            <p:nvSpPr>
              <p:cNvPr name="Freeform 54" id="54"/>
              <p:cNvSpPr/>
              <p:nvPr/>
            </p:nvSpPr>
            <p:spPr>
              <a:xfrm flipH="false" flipV="false" rot="0">
                <a:off x="7141219" y="8825850"/>
                <a:ext cx="353852" cy="0"/>
              </a:xfrm>
              <a:custGeom>
                <a:avLst/>
                <a:gdLst/>
                <a:ahLst/>
                <a:cxnLst/>
                <a:rect r="r" b="b" t="t" l="l"/>
                <a:pathLst>
                  <a:path h="0" w="353852">
                    <a:moveTo>
                      <a:pt x="0" y="0"/>
                    </a:moveTo>
                    <a:lnTo>
                      <a:pt x="0" y="0"/>
                    </a:lnTo>
                    <a:lnTo>
                      <a:pt x="353852" y="0"/>
                    </a:lnTo>
                    <a:lnTo>
                      <a:pt x="353852" y="0"/>
                    </a:lnTo>
                    <a:close/>
                  </a:path>
                </a:pathLst>
              </a:custGeom>
              <a:solidFill>
                <a:srgbClr val="5881C0"/>
              </a:solidFill>
            </p:spPr>
          </p:sp>
          <p:sp>
            <p:nvSpPr>
              <p:cNvPr name="Freeform 55" id="55"/>
              <p:cNvSpPr/>
              <p:nvPr/>
            </p:nvSpPr>
            <p:spPr>
              <a:xfrm flipH="false" flipV="false" rot="0">
                <a:off x="8831711" y="8825850"/>
                <a:ext cx="353853" cy="0"/>
              </a:xfrm>
              <a:custGeom>
                <a:avLst/>
                <a:gdLst/>
                <a:ahLst/>
                <a:cxnLst/>
                <a:rect r="r" b="b" t="t" l="l"/>
                <a:pathLst>
                  <a:path h="0" w="353853">
                    <a:moveTo>
                      <a:pt x="0" y="0"/>
                    </a:moveTo>
                    <a:lnTo>
                      <a:pt x="0" y="0"/>
                    </a:lnTo>
                    <a:lnTo>
                      <a:pt x="353852" y="0"/>
                    </a:lnTo>
                    <a:lnTo>
                      <a:pt x="353852" y="0"/>
                    </a:lnTo>
                    <a:close/>
                  </a:path>
                </a:pathLst>
              </a:custGeom>
              <a:solidFill>
                <a:srgbClr val="5881C0"/>
              </a:solidFill>
            </p:spPr>
          </p:sp>
          <p:sp>
            <p:nvSpPr>
              <p:cNvPr name="Freeform 56" id="56"/>
              <p:cNvSpPr/>
              <p:nvPr/>
            </p:nvSpPr>
            <p:spPr>
              <a:xfrm flipH="false" flipV="false" rot="0">
                <a:off x="758505" y="8472530"/>
                <a:ext cx="353853" cy="353320"/>
              </a:xfrm>
              <a:custGeom>
                <a:avLst/>
                <a:gdLst/>
                <a:ahLst/>
                <a:cxnLst/>
                <a:rect r="r" b="b" t="t" l="l"/>
                <a:pathLst>
                  <a:path h="353320" w="353853">
                    <a:moveTo>
                      <a:pt x="0" y="353320"/>
                    </a:moveTo>
                    <a:lnTo>
                      <a:pt x="0" y="28308"/>
                    </a:lnTo>
                    <a:cubicBezTo>
                      <a:pt x="0" y="20800"/>
                      <a:pt x="2983" y="13600"/>
                      <a:pt x="8291" y="8291"/>
                    </a:cubicBezTo>
                    <a:cubicBezTo>
                      <a:pt x="13600" y="2983"/>
                      <a:pt x="20800" y="0"/>
                      <a:pt x="28308" y="0"/>
                    </a:cubicBezTo>
                    <a:lnTo>
                      <a:pt x="325545" y="0"/>
                    </a:lnTo>
                    <a:cubicBezTo>
                      <a:pt x="333052" y="0"/>
                      <a:pt x="340253" y="2983"/>
                      <a:pt x="345561" y="8291"/>
                    </a:cubicBezTo>
                    <a:cubicBezTo>
                      <a:pt x="350870" y="13600"/>
                      <a:pt x="353853" y="20800"/>
                      <a:pt x="353853" y="28308"/>
                    </a:cubicBezTo>
                    <a:lnTo>
                      <a:pt x="353853" y="353320"/>
                    </a:lnTo>
                    <a:close/>
                  </a:path>
                </a:pathLst>
              </a:custGeom>
              <a:solidFill>
                <a:srgbClr val="595592"/>
              </a:solidFill>
            </p:spPr>
          </p:sp>
          <p:sp>
            <p:nvSpPr>
              <p:cNvPr name="Freeform 57" id="57"/>
              <p:cNvSpPr/>
              <p:nvPr/>
            </p:nvSpPr>
            <p:spPr>
              <a:xfrm flipH="false" flipV="false" rot="0">
                <a:off x="2448997" y="8736004"/>
                <a:ext cx="353852" cy="89846"/>
              </a:xfrm>
              <a:custGeom>
                <a:avLst/>
                <a:gdLst/>
                <a:ahLst/>
                <a:cxnLst/>
                <a:rect r="r" b="b" t="t" l="l"/>
                <a:pathLst>
                  <a:path h="89846" w="353852">
                    <a:moveTo>
                      <a:pt x="0" y="89846"/>
                    </a:moveTo>
                    <a:lnTo>
                      <a:pt x="0" y="28308"/>
                    </a:lnTo>
                    <a:cubicBezTo>
                      <a:pt x="0" y="20800"/>
                      <a:pt x="2982" y="13600"/>
                      <a:pt x="8291" y="8291"/>
                    </a:cubicBezTo>
                    <a:cubicBezTo>
                      <a:pt x="13600" y="2983"/>
                      <a:pt x="20800" y="0"/>
                      <a:pt x="28308" y="0"/>
                    </a:cubicBezTo>
                    <a:lnTo>
                      <a:pt x="325544" y="0"/>
                    </a:lnTo>
                    <a:cubicBezTo>
                      <a:pt x="333052" y="0"/>
                      <a:pt x="340252" y="2983"/>
                      <a:pt x="345561" y="8291"/>
                    </a:cubicBezTo>
                    <a:cubicBezTo>
                      <a:pt x="350870" y="13600"/>
                      <a:pt x="353852" y="20800"/>
                      <a:pt x="353852" y="28308"/>
                    </a:cubicBezTo>
                    <a:lnTo>
                      <a:pt x="353852" y="89846"/>
                    </a:lnTo>
                    <a:close/>
                  </a:path>
                </a:pathLst>
              </a:custGeom>
              <a:solidFill>
                <a:srgbClr val="595592"/>
              </a:solidFill>
            </p:spPr>
          </p:sp>
          <p:sp>
            <p:nvSpPr>
              <p:cNvPr name="Freeform 58" id="58"/>
              <p:cNvSpPr/>
              <p:nvPr/>
            </p:nvSpPr>
            <p:spPr>
              <a:xfrm flipH="false" flipV="false" rot="0">
                <a:off x="4139488" y="8825850"/>
                <a:ext cx="353852" cy="0"/>
              </a:xfrm>
              <a:custGeom>
                <a:avLst/>
                <a:gdLst/>
                <a:ahLst/>
                <a:cxnLst/>
                <a:rect r="r" b="b" t="t" l="l"/>
                <a:pathLst>
                  <a:path h="0" w="353852">
                    <a:moveTo>
                      <a:pt x="0" y="0"/>
                    </a:moveTo>
                    <a:lnTo>
                      <a:pt x="0" y="0"/>
                    </a:lnTo>
                    <a:lnTo>
                      <a:pt x="353853" y="0"/>
                    </a:lnTo>
                    <a:lnTo>
                      <a:pt x="353853" y="0"/>
                    </a:lnTo>
                    <a:close/>
                  </a:path>
                </a:pathLst>
              </a:custGeom>
              <a:solidFill>
                <a:srgbClr val="595592"/>
              </a:solidFill>
            </p:spPr>
          </p:sp>
          <p:sp>
            <p:nvSpPr>
              <p:cNvPr name="Freeform 59" id="59"/>
              <p:cNvSpPr/>
              <p:nvPr/>
            </p:nvSpPr>
            <p:spPr>
              <a:xfrm flipH="false" flipV="false" rot="0">
                <a:off x="5829980" y="8825850"/>
                <a:ext cx="353853" cy="0"/>
              </a:xfrm>
              <a:custGeom>
                <a:avLst/>
                <a:gdLst/>
                <a:ahLst/>
                <a:cxnLst/>
                <a:rect r="r" b="b" t="t" l="l"/>
                <a:pathLst>
                  <a:path h="0" w="353853">
                    <a:moveTo>
                      <a:pt x="0" y="0"/>
                    </a:moveTo>
                    <a:lnTo>
                      <a:pt x="0" y="0"/>
                    </a:lnTo>
                    <a:lnTo>
                      <a:pt x="353853" y="0"/>
                    </a:lnTo>
                    <a:lnTo>
                      <a:pt x="353853" y="0"/>
                    </a:lnTo>
                    <a:close/>
                  </a:path>
                </a:pathLst>
              </a:custGeom>
              <a:solidFill>
                <a:srgbClr val="595592"/>
              </a:solidFill>
            </p:spPr>
          </p:sp>
          <p:sp>
            <p:nvSpPr>
              <p:cNvPr name="Freeform 60" id="60"/>
              <p:cNvSpPr/>
              <p:nvPr/>
            </p:nvSpPr>
            <p:spPr>
              <a:xfrm flipH="false" flipV="false" rot="0">
                <a:off x="7520471" y="8825850"/>
                <a:ext cx="353853" cy="0"/>
              </a:xfrm>
              <a:custGeom>
                <a:avLst/>
                <a:gdLst/>
                <a:ahLst/>
                <a:cxnLst/>
                <a:rect r="r" b="b" t="t" l="l"/>
                <a:pathLst>
                  <a:path h="0" w="353853">
                    <a:moveTo>
                      <a:pt x="0" y="0"/>
                    </a:moveTo>
                    <a:lnTo>
                      <a:pt x="0" y="0"/>
                    </a:lnTo>
                    <a:lnTo>
                      <a:pt x="353853" y="0"/>
                    </a:lnTo>
                    <a:lnTo>
                      <a:pt x="353853" y="0"/>
                    </a:lnTo>
                    <a:close/>
                  </a:path>
                </a:pathLst>
              </a:custGeom>
              <a:solidFill>
                <a:srgbClr val="595592"/>
              </a:solidFill>
            </p:spPr>
          </p:sp>
          <p:sp>
            <p:nvSpPr>
              <p:cNvPr name="Freeform 61" id="61"/>
              <p:cNvSpPr/>
              <p:nvPr/>
            </p:nvSpPr>
            <p:spPr>
              <a:xfrm flipH="false" flipV="false" rot="0">
                <a:off x="9210963" y="8825850"/>
                <a:ext cx="353852" cy="0"/>
              </a:xfrm>
              <a:custGeom>
                <a:avLst/>
                <a:gdLst/>
                <a:ahLst/>
                <a:cxnLst/>
                <a:rect r="r" b="b" t="t" l="l"/>
                <a:pathLst>
                  <a:path h="0" w="353852">
                    <a:moveTo>
                      <a:pt x="0" y="0"/>
                    </a:moveTo>
                    <a:lnTo>
                      <a:pt x="0" y="0"/>
                    </a:lnTo>
                    <a:lnTo>
                      <a:pt x="353852" y="0"/>
                    </a:lnTo>
                    <a:lnTo>
                      <a:pt x="353852" y="0"/>
                    </a:lnTo>
                    <a:close/>
                  </a:path>
                </a:pathLst>
              </a:custGeom>
              <a:solidFill>
                <a:srgbClr val="595592"/>
              </a:solidFill>
            </p:spPr>
          </p:sp>
          <p:sp>
            <p:nvSpPr>
              <p:cNvPr name="Freeform 62" id="62"/>
              <p:cNvSpPr/>
              <p:nvPr/>
            </p:nvSpPr>
            <p:spPr>
              <a:xfrm flipH="false" flipV="false" rot="0">
                <a:off x="1137758" y="8737520"/>
                <a:ext cx="353853" cy="88329"/>
              </a:xfrm>
              <a:custGeom>
                <a:avLst/>
                <a:gdLst/>
                <a:ahLst/>
                <a:cxnLst/>
                <a:rect r="r" b="b" t="t" l="l"/>
                <a:pathLst>
                  <a:path h="88329" w="353853">
                    <a:moveTo>
                      <a:pt x="0" y="88330"/>
                    </a:moveTo>
                    <a:lnTo>
                      <a:pt x="0" y="28309"/>
                    </a:lnTo>
                    <a:cubicBezTo>
                      <a:pt x="0" y="20800"/>
                      <a:pt x="2982" y="13600"/>
                      <a:pt x="8291" y="8291"/>
                    </a:cubicBezTo>
                    <a:cubicBezTo>
                      <a:pt x="13600" y="2983"/>
                      <a:pt x="20800" y="0"/>
                      <a:pt x="28308" y="0"/>
                    </a:cubicBezTo>
                    <a:lnTo>
                      <a:pt x="325544" y="0"/>
                    </a:lnTo>
                    <a:cubicBezTo>
                      <a:pt x="333052" y="0"/>
                      <a:pt x="340252" y="2983"/>
                      <a:pt x="345561" y="8291"/>
                    </a:cubicBezTo>
                    <a:cubicBezTo>
                      <a:pt x="350870" y="13600"/>
                      <a:pt x="353852" y="20800"/>
                      <a:pt x="353852" y="28309"/>
                    </a:cubicBezTo>
                    <a:lnTo>
                      <a:pt x="353852" y="88330"/>
                    </a:lnTo>
                    <a:close/>
                  </a:path>
                </a:pathLst>
              </a:custGeom>
              <a:solidFill>
                <a:srgbClr val="4E2B5F"/>
              </a:solidFill>
            </p:spPr>
          </p:sp>
          <p:sp>
            <p:nvSpPr>
              <p:cNvPr name="Freeform 63" id="63"/>
              <p:cNvSpPr/>
              <p:nvPr/>
            </p:nvSpPr>
            <p:spPr>
              <a:xfrm flipH="false" flipV="false" rot="0">
                <a:off x="2828249" y="8825850"/>
                <a:ext cx="353853" cy="0"/>
              </a:xfrm>
              <a:custGeom>
                <a:avLst/>
                <a:gdLst/>
                <a:ahLst/>
                <a:cxnLst/>
                <a:rect r="r" b="b" t="t" l="l"/>
                <a:pathLst>
                  <a:path h="0" w="353853">
                    <a:moveTo>
                      <a:pt x="0" y="0"/>
                    </a:moveTo>
                    <a:lnTo>
                      <a:pt x="0" y="0"/>
                    </a:lnTo>
                    <a:lnTo>
                      <a:pt x="353853" y="0"/>
                    </a:lnTo>
                    <a:lnTo>
                      <a:pt x="353853" y="0"/>
                    </a:lnTo>
                    <a:close/>
                  </a:path>
                </a:pathLst>
              </a:custGeom>
              <a:solidFill>
                <a:srgbClr val="4E2B5F"/>
              </a:solidFill>
            </p:spPr>
          </p:sp>
          <p:sp>
            <p:nvSpPr>
              <p:cNvPr name="Freeform 64" id="64"/>
              <p:cNvSpPr/>
              <p:nvPr/>
            </p:nvSpPr>
            <p:spPr>
              <a:xfrm flipH="false" flipV="false" rot="0">
                <a:off x="4518741" y="8825850"/>
                <a:ext cx="353852" cy="0"/>
              </a:xfrm>
              <a:custGeom>
                <a:avLst/>
                <a:gdLst/>
                <a:ahLst/>
                <a:cxnLst/>
                <a:rect r="r" b="b" t="t" l="l"/>
                <a:pathLst>
                  <a:path h="0" w="353852">
                    <a:moveTo>
                      <a:pt x="0" y="0"/>
                    </a:moveTo>
                    <a:lnTo>
                      <a:pt x="0" y="0"/>
                    </a:lnTo>
                    <a:lnTo>
                      <a:pt x="353852" y="0"/>
                    </a:lnTo>
                    <a:lnTo>
                      <a:pt x="353852" y="0"/>
                    </a:lnTo>
                    <a:close/>
                  </a:path>
                </a:pathLst>
              </a:custGeom>
              <a:solidFill>
                <a:srgbClr val="4E2B5F"/>
              </a:solidFill>
            </p:spPr>
          </p:sp>
          <p:sp>
            <p:nvSpPr>
              <p:cNvPr name="Freeform 65" id="65"/>
              <p:cNvSpPr/>
              <p:nvPr/>
            </p:nvSpPr>
            <p:spPr>
              <a:xfrm flipH="false" flipV="false" rot="0">
                <a:off x="6209233" y="8825850"/>
                <a:ext cx="353853" cy="0"/>
              </a:xfrm>
              <a:custGeom>
                <a:avLst/>
                <a:gdLst/>
                <a:ahLst/>
                <a:cxnLst/>
                <a:rect r="r" b="b" t="t" l="l"/>
                <a:pathLst>
                  <a:path h="0" w="353853">
                    <a:moveTo>
                      <a:pt x="0" y="0"/>
                    </a:moveTo>
                    <a:lnTo>
                      <a:pt x="0" y="0"/>
                    </a:lnTo>
                    <a:lnTo>
                      <a:pt x="353852" y="0"/>
                    </a:lnTo>
                    <a:lnTo>
                      <a:pt x="353852" y="0"/>
                    </a:lnTo>
                    <a:close/>
                  </a:path>
                </a:pathLst>
              </a:custGeom>
              <a:solidFill>
                <a:srgbClr val="4E2B5F"/>
              </a:solidFill>
            </p:spPr>
          </p:sp>
          <p:sp>
            <p:nvSpPr>
              <p:cNvPr name="Freeform 66" id="66"/>
              <p:cNvSpPr/>
              <p:nvPr/>
            </p:nvSpPr>
            <p:spPr>
              <a:xfrm flipH="false" flipV="false" rot="0">
                <a:off x="7899724" y="8825850"/>
                <a:ext cx="353853" cy="0"/>
              </a:xfrm>
              <a:custGeom>
                <a:avLst/>
                <a:gdLst/>
                <a:ahLst/>
                <a:cxnLst/>
                <a:rect r="r" b="b" t="t" l="l"/>
                <a:pathLst>
                  <a:path h="0" w="353853">
                    <a:moveTo>
                      <a:pt x="0" y="0"/>
                    </a:moveTo>
                    <a:lnTo>
                      <a:pt x="0" y="0"/>
                    </a:lnTo>
                    <a:lnTo>
                      <a:pt x="353853" y="0"/>
                    </a:lnTo>
                    <a:lnTo>
                      <a:pt x="353853" y="0"/>
                    </a:lnTo>
                    <a:close/>
                  </a:path>
                </a:pathLst>
              </a:custGeom>
              <a:solidFill>
                <a:srgbClr val="4E2B5F"/>
              </a:solidFill>
            </p:spPr>
          </p:sp>
          <p:sp>
            <p:nvSpPr>
              <p:cNvPr name="Freeform 67" id="67"/>
              <p:cNvSpPr/>
              <p:nvPr/>
            </p:nvSpPr>
            <p:spPr>
              <a:xfrm flipH="false" flipV="false" rot="0">
                <a:off x="9590215" y="8825850"/>
                <a:ext cx="353853" cy="0"/>
              </a:xfrm>
              <a:custGeom>
                <a:avLst/>
                <a:gdLst/>
                <a:ahLst/>
                <a:cxnLst/>
                <a:rect r="r" b="b" t="t" l="l"/>
                <a:pathLst>
                  <a:path h="0" w="353853">
                    <a:moveTo>
                      <a:pt x="0" y="0"/>
                    </a:moveTo>
                    <a:lnTo>
                      <a:pt x="0" y="0"/>
                    </a:lnTo>
                    <a:lnTo>
                      <a:pt x="353853" y="0"/>
                    </a:lnTo>
                    <a:lnTo>
                      <a:pt x="353853" y="0"/>
                    </a:lnTo>
                    <a:close/>
                  </a:path>
                </a:pathLst>
              </a:custGeom>
              <a:solidFill>
                <a:srgbClr val="4E2B5F"/>
              </a:solidFill>
            </p:spPr>
          </p:sp>
        </p:grpSp>
      </p:grpSp>
      <p:sp>
        <p:nvSpPr>
          <p:cNvPr name="TextBox 68" id="68"/>
          <p:cNvSpPr txBox="true"/>
          <p:nvPr/>
        </p:nvSpPr>
        <p:spPr>
          <a:xfrm rot="0">
            <a:off x="1833262" y="2618203"/>
            <a:ext cx="5488383" cy="1362822"/>
          </a:xfrm>
          <a:prstGeom prst="rect">
            <a:avLst/>
          </a:prstGeom>
        </p:spPr>
        <p:txBody>
          <a:bodyPr anchor="t" rtlCol="false" tIns="0" lIns="0" bIns="0" rIns="0">
            <a:spAutoFit/>
          </a:bodyPr>
          <a:lstStyle/>
          <a:p>
            <a:pPr algn="ctr">
              <a:lnSpc>
                <a:spcPts val="3633"/>
              </a:lnSpc>
              <a:spcBef>
                <a:spcPct val="0"/>
              </a:spcBef>
            </a:pPr>
            <a:r>
              <a:rPr lang="en-US" sz="2595">
                <a:solidFill>
                  <a:srgbClr val="000000"/>
                </a:solidFill>
                <a:latin typeface="Canva Sans Italics"/>
              </a:rPr>
              <a:t>BAR GRAPH  TO SHOW NUMBER OF STOCKS HAVING  P-VALUE IN CERTAIN RANGES AFTER N LAGS </a:t>
            </a:r>
          </a:p>
        </p:txBody>
      </p:sp>
      <p:sp>
        <p:nvSpPr>
          <p:cNvPr name="TextBox 69" id="69"/>
          <p:cNvSpPr txBox="true"/>
          <p:nvPr/>
        </p:nvSpPr>
        <p:spPr>
          <a:xfrm rot="0">
            <a:off x="8354168" y="3546416"/>
            <a:ext cx="1278976" cy="693703"/>
          </a:xfrm>
          <a:prstGeom prst="rect">
            <a:avLst/>
          </a:prstGeom>
        </p:spPr>
        <p:txBody>
          <a:bodyPr anchor="t" rtlCol="false" tIns="0" lIns="0" bIns="0" rIns="0">
            <a:spAutoFit/>
          </a:bodyPr>
          <a:lstStyle/>
          <a:p>
            <a:pPr algn="ctr">
              <a:lnSpc>
                <a:spcPts val="5618"/>
              </a:lnSpc>
            </a:pPr>
            <a:r>
              <a:rPr lang="en-US" sz="4013">
                <a:solidFill>
                  <a:srgbClr val="FFFFFF"/>
                </a:solidFill>
                <a:latin typeface="Canva Sans Bold"/>
              </a:rPr>
              <a:t>94</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061" y="703882"/>
            <a:ext cx="9437084" cy="8976693"/>
          </a:xfrm>
          <a:custGeom>
            <a:avLst/>
            <a:gdLst/>
            <a:ahLst/>
            <a:cxnLst/>
            <a:rect r="r" b="b" t="t" l="l"/>
            <a:pathLst>
              <a:path h="8976693" w="9437084">
                <a:moveTo>
                  <a:pt x="0" y="0"/>
                </a:moveTo>
                <a:lnTo>
                  <a:pt x="9437083" y="0"/>
                </a:lnTo>
                <a:lnTo>
                  <a:pt x="9437083" y="8976693"/>
                </a:lnTo>
                <a:lnTo>
                  <a:pt x="0" y="8976693"/>
                </a:lnTo>
                <a:lnTo>
                  <a:pt x="0" y="0"/>
                </a:lnTo>
                <a:close/>
              </a:path>
            </a:pathLst>
          </a:custGeom>
          <a:blipFill>
            <a:blip r:embed="rId2"/>
            <a:stretch>
              <a:fillRect l="-653" t="-778" r="-653" b="0"/>
            </a:stretch>
          </a:blipFill>
        </p:spPr>
      </p:sp>
      <p:grpSp>
        <p:nvGrpSpPr>
          <p:cNvPr name="Group 3" id="3"/>
          <p:cNvGrpSpPr/>
          <p:nvPr/>
        </p:nvGrpSpPr>
        <p:grpSpPr>
          <a:xfrm rot="0">
            <a:off x="5264867" y="1055718"/>
            <a:ext cx="737605" cy="7213925"/>
            <a:chOff x="0" y="0"/>
            <a:chExt cx="194266" cy="1899964"/>
          </a:xfrm>
        </p:grpSpPr>
        <p:sp>
          <p:nvSpPr>
            <p:cNvPr name="Freeform 4" id="4"/>
            <p:cNvSpPr/>
            <p:nvPr/>
          </p:nvSpPr>
          <p:spPr>
            <a:xfrm flipH="false" flipV="false" rot="0">
              <a:off x="0" y="0"/>
              <a:ext cx="194266" cy="1899964"/>
            </a:xfrm>
            <a:custGeom>
              <a:avLst/>
              <a:gdLst/>
              <a:ahLst/>
              <a:cxnLst/>
              <a:rect r="r" b="b" t="t" l="l"/>
              <a:pathLst>
                <a:path h="1899964" w="194266">
                  <a:moveTo>
                    <a:pt x="0" y="0"/>
                  </a:moveTo>
                  <a:lnTo>
                    <a:pt x="194266" y="0"/>
                  </a:lnTo>
                  <a:lnTo>
                    <a:pt x="194266" y="1899964"/>
                  </a:lnTo>
                  <a:lnTo>
                    <a:pt x="0" y="1899964"/>
                  </a:lnTo>
                  <a:close/>
                </a:path>
              </a:pathLst>
            </a:custGeom>
            <a:solidFill>
              <a:srgbClr val="000000">
                <a:alpha val="0"/>
              </a:srgbClr>
            </a:solidFill>
            <a:ln w="38100">
              <a:solidFill>
                <a:srgbClr val="000000"/>
              </a:solidFill>
            </a:ln>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3220"/>
                </a:lnSpc>
              </a:pPr>
            </a:p>
          </p:txBody>
        </p:sp>
      </p:grpSp>
      <p:grpSp>
        <p:nvGrpSpPr>
          <p:cNvPr name="Group 6" id="6"/>
          <p:cNvGrpSpPr/>
          <p:nvPr/>
        </p:nvGrpSpPr>
        <p:grpSpPr>
          <a:xfrm rot="0">
            <a:off x="1580510" y="3757549"/>
            <a:ext cx="7032762" cy="712752"/>
            <a:chOff x="0" y="0"/>
            <a:chExt cx="1852250" cy="187721"/>
          </a:xfrm>
        </p:grpSpPr>
        <p:sp>
          <p:nvSpPr>
            <p:cNvPr name="Freeform 7" id="7"/>
            <p:cNvSpPr/>
            <p:nvPr/>
          </p:nvSpPr>
          <p:spPr>
            <a:xfrm flipH="false" flipV="false" rot="0">
              <a:off x="0" y="0"/>
              <a:ext cx="1852250" cy="187721"/>
            </a:xfrm>
            <a:custGeom>
              <a:avLst/>
              <a:gdLst/>
              <a:ahLst/>
              <a:cxnLst/>
              <a:rect r="r" b="b" t="t" l="l"/>
              <a:pathLst>
                <a:path h="187721" w="1852250">
                  <a:moveTo>
                    <a:pt x="0" y="0"/>
                  </a:moveTo>
                  <a:lnTo>
                    <a:pt x="1852250" y="0"/>
                  </a:lnTo>
                  <a:lnTo>
                    <a:pt x="1852250" y="187721"/>
                  </a:lnTo>
                  <a:lnTo>
                    <a:pt x="0" y="187721"/>
                  </a:lnTo>
                  <a:close/>
                </a:path>
              </a:pathLst>
            </a:custGeom>
            <a:solidFill>
              <a:srgbClr val="000000">
                <a:alpha val="0"/>
              </a:srgbClr>
            </a:solidFill>
            <a:ln w="38100">
              <a:solidFill>
                <a:srgbClr val="000000"/>
              </a:solidFill>
            </a:ln>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3220"/>
                </a:lnSpc>
              </a:pPr>
            </a:p>
          </p:txBody>
        </p:sp>
      </p:grpSp>
      <p:sp>
        <p:nvSpPr>
          <p:cNvPr name="TextBox 9" id="9"/>
          <p:cNvSpPr txBox="true"/>
          <p:nvPr/>
        </p:nvSpPr>
        <p:spPr>
          <a:xfrm rot="0">
            <a:off x="11616385" y="808657"/>
            <a:ext cx="7071468" cy="1328124"/>
          </a:xfrm>
          <a:prstGeom prst="rect">
            <a:avLst/>
          </a:prstGeom>
        </p:spPr>
        <p:txBody>
          <a:bodyPr anchor="t" rtlCol="false" tIns="0" lIns="0" bIns="0" rIns="0">
            <a:spAutoFit/>
          </a:bodyPr>
          <a:lstStyle/>
          <a:p>
            <a:pPr>
              <a:lnSpc>
                <a:spcPts val="5158"/>
              </a:lnSpc>
            </a:pPr>
            <a:r>
              <a:rPr lang="en-US" sz="5210">
                <a:solidFill>
                  <a:srgbClr val="000000"/>
                </a:solidFill>
                <a:latin typeface="Canva Sans Bold"/>
              </a:rPr>
              <a:t>CORRELATION MATRIX</a:t>
            </a:r>
          </a:p>
        </p:txBody>
      </p:sp>
      <p:sp>
        <p:nvSpPr>
          <p:cNvPr name="TextBox 10" id="10"/>
          <p:cNvSpPr txBox="true"/>
          <p:nvPr/>
        </p:nvSpPr>
        <p:spPr>
          <a:xfrm rot="0">
            <a:off x="11833541" y="2758872"/>
            <a:ext cx="5425759" cy="1471930"/>
          </a:xfrm>
          <a:prstGeom prst="rect">
            <a:avLst/>
          </a:prstGeom>
        </p:spPr>
        <p:txBody>
          <a:bodyPr anchor="t" rtlCol="false" tIns="0" lIns="0" bIns="0" rIns="0">
            <a:spAutoFit/>
          </a:bodyPr>
          <a:lstStyle/>
          <a:p>
            <a:pPr>
              <a:lnSpc>
                <a:spcPts val="3919"/>
              </a:lnSpc>
            </a:pPr>
            <a:r>
              <a:rPr lang="en-US" sz="2799">
                <a:solidFill>
                  <a:srgbClr val="0466C8"/>
                </a:solidFill>
                <a:latin typeface="Canva Sans Bold"/>
              </a:rPr>
              <a:t>FINDING LINEAR RELATIONSHIP OF STOCK PRICES WITH OTHER ENTITIES</a:t>
            </a:r>
          </a:p>
        </p:txBody>
      </p:sp>
      <p:sp>
        <p:nvSpPr>
          <p:cNvPr name="TextBox 11" id="11"/>
          <p:cNvSpPr txBox="true"/>
          <p:nvPr/>
        </p:nvSpPr>
        <p:spPr>
          <a:xfrm rot="0">
            <a:off x="11833541" y="4570738"/>
            <a:ext cx="5642915" cy="4001626"/>
          </a:xfrm>
          <a:prstGeom prst="rect">
            <a:avLst/>
          </a:prstGeom>
        </p:spPr>
        <p:txBody>
          <a:bodyPr anchor="t" rtlCol="false" tIns="0" lIns="0" bIns="0" rIns="0">
            <a:spAutoFit/>
          </a:bodyPr>
          <a:lstStyle/>
          <a:p>
            <a:pPr>
              <a:lnSpc>
                <a:spcPts val="4011"/>
              </a:lnSpc>
            </a:pPr>
            <a:r>
              <a:rPr lang="en-US" sz="2865">
                <a:solidFill>
                  <a:srgbClr val="000000"/>
                </a:solidFill>
                <a:latin typeface="Source Sans Pro"/>
              </a:rPr>
              <a:t>Since none of the correlation found is greater than 0.2  or less than -0.2 , the relationship between Stock prices and other columns present in dataset is not linear.</a:t>
            </a:r>
          </a:p>
          <a:p>
            <a:pPr>
              <a:lnSpc>
                <a:spcPts val="4011"/>
              </a:lnSpc>
            </a:pPr>
            <a:r>
              <a:rPr lang="en-US" sz="2865">
                <a:solidFill>
                  <a:srgbClr val="000000"/>
                </a:solidFill>
                <a:latin typeface="Source Sans Pro Bold"/>
              </a:rPr>
              <a:t>Therefore Linear  , Ridge and Lesso  Regression  performed poorly.</a:t>
            </a:r>
          </a:p>
          <a:p>
            <a:pPr>
              <a:lnSpc>
                <a:spcPts val="4011"/>
              </a:lnSpc>
            </a:pP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594" r="0" b="12405"/>
          <a:stretch>
            <a:fillRect/>
          </a:stretch>
        </p:blipFill>
        <p:spPr>
          <a:xfrm flipH="false" flipV="false">
            <a:off x="0" y="0"/>
            <a:ext cx="18288000" cy="10287000"/>
          </a:xfrm>
          <a:prstGeom prst="rect">
            <a:avLst/>
          </a:prstGeom>
        </p:spPr>
      </p:pic>
      <p:sp>
        <p:nvSpPr>
          <p:cNvPr name="Freeform 3" id="3"/>
          <p:cNvSpPr/>
          <p:nvPr/>
        </p:nvSpPr>
        <p:spPr>
          <a:xfrm flipH="false" flipV="false" rot="-10732207">
            <a:off x="7835833" y="-189045"/>
            <a:ext cx="14126902" cy="14126902"/>
          </a:xfrm>
          <a:custGeom>
            <a:avLst/>
            <a:gdLst/>
            <a:ahLst/>
            <a:cxnLst/>
            <a:rect r="r" b="b" t="t" l="l"/>
            <a:pathLst>
              <a:path h="14126902" w="14126902">
                <a:moveTo>
                  <a:pt x="0" y="0"/>
                </a:moveTo>
                <a:lnTo>
                  <a:pt x="14126902" y="0"/>
                </a:lnTo>
                <a:lnTo>
                  <a:pt x="14126902" y="14126903"/>
                </a:lnTo>
                <a:lnTo>
                  <a:pt x="0" y="14126903"/>
                </a:lnTo>
                <a:lnTo>
                  <a:pt x="0" y="0"/>
                </a:lnTo>
                <a:close/>
              </a:path>
            </a:pathLst>
          </a:custGeom>
          <a:blipFill>
            <a:blip r:embed="rId3">
              <a:alphaModFix amt="7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869018" y="0"/>
            <a:ext cx="10418482" cy="10418482"/>
          </a:xfrm>
          <a:custGeom>
            <a:avLst/>
            <a:gdLst/>
            <a:ahLst/>
            <a:cxnLst/>
            <a:rect r="r" b="b" t="t" l="l"/>
            <a:pathLst>
              <a:path h="10418482" w="10418482">
                <a:moveTo>
                  <a:pt x="0" y="0"/>
                </a:moveTo>
                <a:lnTo>
                  <a:pt x="10418482" y="0"/>
                </a:lnTo>
                <a:lnTo>
                  <a:pt x="10418482" y="10418482"/>
                </a:lnTo>
                <a:lnTo>
                  <a:pt x="0" y="10418482"/>
                </a:lnTo>
                <a:lnTo>
                  <a:pt x="0" y="0"/>
                </a:lnTo>
                <a:close/>
              </a:path>
            </a:pathLst>
          </a:custGeom>
          <a:blipFill>
            <a:blip r:embed="rId5">
              <a:alphaModFix amt="17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742041">
            <a:off x="1911661" y="-1851428"/>
            <a:ext cx="12936810" cy="13527083"/>
          </a:xfrm>
          <a:custGeom>
            <a:avLst/>
            <a:gdLst/>
            <a:ahLst/>
            <a:cxnLst/>
            <a:rect r="r" b="b" t="t" l="l"/>
            <a:pathLst>
              <a:path h="13527083" w="12936810">
                <a:moveTo>
                  <a:pt x="0" y="0"/>
                </a:moveTo>
                <a:lnTo>
                  <a:pt x="12936810" y="0"/>
                </a:lnTo>
                <a:lnTo>
                  <a:pt x="12936810" y="13527083"/>
                </a:lnTo>
                <a:lnTo>
                  <a:pt x="0" y="13527083"/>
                </a:lnTo>
                <a:lnTo>
                  <a:pt x="0" y="0"/>
                </a:lnTo>
                <a:close/>
              </a:path>
            </a:pathLst>
          </a:custGeom>
          <a:blipFill>
            <a:blip r:embed="rId7">
              <a:alphaModFix amt="29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002772">
            <a:off x="7720179" y="6193841"/>
            <a:ext cx="4460745" cy="2327698"/>
          </a:xfrm>
          <a:custGeom>
            <a:avLst/>
            <a:gdLst/>
            <a:ahLst/>
            <a:cxnLst/>
            <a:rect r="r" b="b" t="t" l="l"/>
            <a:pathLst>
              <a:path h="2327698" w="4460745">
                <a:moveTo>
                  <a:pt x="0" y="0"/>
                </a:moveTo>
                <a:lnTo>
                  <a:pt x="4460745" y="0"/>
                </a:lnTo>
                <a:lnTo>
                  <a:pt x="4460745" y="2327698"/>
                </a:lnTo>
                <a:lnTo>
                  <a:pt x="0" y="2327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547202" y="-2603804"/>
            <a:ext cx="4092356" cy="4114800"/>
          </a:xfrm>
          <a:custGeom>
            <a:avLst/>
            <a:gdLst/>
            <a:ahLst/>
            <a:cxnLst/>
            <a:rect r="r" b="b" t="t" l="l"/>
            <a:pathLst>
              <a:path h="4114800" w="4092356">
                <a:moveTo>
                  <a:pt x="0" y="0"/>
                </a:moveTo>
                <a:lnTo>
                  <a:pt x="4092355" y="0"/>
                </a:lnTo>
                <a:lnTo>
                  <a:pt x="4092355"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5752675" y="9002992"/>
            <a:ext cx="4092356" cy="4114800"/>
          </a:xfrm>
          <a:custGeom>
            <a:avLst/>
            <a:gdLst/>
            <a:ahLst/>
            <a:cxnLst/>
            <a:rect r="r" b="b" t="t" l="l"/>
            <a:pathLst>
              <a:path h="4114800" w="4092356">
                <a:moveTo>
                  <a:pt x="0" y="0"/>
                </a:moveTo>
                <a:lnTo>
                  <a:pt x="4092356" y="0"/>
                </a:lnTo>
                <a:lnTo>
                  <a:pt x="409235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2545153" y="2884050"/>
            <a:ext cx="373664" cy="373664"/>
          </a:xfrm>
          <a:custGeom>
            <a:avLst/>
            <a:gdLst/>
            <a:ahLst/>
            <a:cxnLst/>
            <a:rect r="r" b="b" t="t" l="l"/>
            <a:pathLst>
              <a:path h="373664" w="373664">
                <a:moveTo>
                  <a:pt x="0" y="0"/>
                </a:moveTo>
                <a:lnTo>
                  <a:pt x="373664" y="0"/>
                </a:lnTo>
                <a:lnTo>
                  <a:pt x="373664" y="373664"/>
                </a:lnTo>
                <a:lnTo>
                  <a:pt x="0" y="3736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4712452" y="5525556"/>
            <a:ext cx="373664" cy="373664"/>
          </a:xfrm>
          <a:custGeom>
            <a:avLst/>
            <a:gdLst/>
            <a:ahLst/>
            <a:cxnLst/>
            <a:rect r="r" b="b" t="t" l="l"/>
            <a:pathLst>
              <a:path h="373664" w="373664">
                <a:moveTo>
                  <a:pt x="0" y="0"/>
                </a:moveTo>
                <a:lnTo>
                  <a:pt x="373664" y="0"/>
                </a:lnTo>
                <a:lnTo>
                  <a:pt x="373664" y="373663"/>
                </a:lnTo>
                <a:lnTo>
                  <a:pt x="0" y="37366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3009544" y="7997985"/>
            <a:ext cx="244053" cy="244053"/>
          </a:xfrm>
          <a:custGeom>
            <a:avLst/>
            <a:gdLst/>
            <a:ahLst/>
            <a:cxnLst/>
            <a:rect r="r" b="b" t="t" l="l"/>
            <a:pathLst>
              <a:path h="244053" w="244053">
                <a:moveTo>
                  <a:pt x="0" y="0"/>
                </a:moveTo>
                <a:lnTo>
                  <a:pt x="244053" y="0"/>
                </a:lnTo>
                <a:lnTo>
                  <a:pt x="244053" y="244053"/>
                </a:lnTo>
                <a:lnTo>
                  <a:pt x="0" y="2440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6454052" y="1942039"/>
            <a:ext cx="244053" cy="244053"/>
          </a:xfrm>
          <a:custGeom>
            <a:avLst/>
            <a:gdLst/>
            <a:ahLst/>
            <a:cxnLst/>
            <a:rect r="r" b="b" t="t" l="l"/>
            <a:pathLst>
              <a:path h="244053" w="244053">
                <a:moveTo>
                  <a:pt x="0" y="0"/>
                </a:moveTo>
                <a:lnTo>
                  <a:pt x="244053" y="0"/>
                </a:lnTo>
                <a:lnTo>
                  <a:pt x="244053" y="244053"/>
                </a:lnTo>
                <a:lnTo>
                  <a:pt x="0" y="24405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7941441" y="9136274"/>
            <a:ext cx="244053" cy="244053"/>
          </a:xfrm>
          <a:custGeom>
            <a:avLst/>
            <a:gdLst/>
            <a:ahLst/>
            <a:cxnLst/>
            <a:rect r="r" b="b" t="t" l="l"/>
            <a:pathLst>
              <a:path h="244053" w="244053">
                <a:moveTo>
                  <a:pt x="0" y="0"/>
                </a:moveTo>
                <a:lnTo>
                  <a:pt x="244053" y="0"/>
                </a:lnTo>
                <a:lnTo>
                  <a:pt x="244053" y="244052"/>
                </a:lnTo>
                <a:lnTo>
                  <a:pt x="0" y="2440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8450919" y="2724341"/>
            <a:ext cx="693081" cy="693081"/>
          </a:xfrm>
          <a:custGeom>
            <a:avLst/>
            <a:gdLst/>
            <a:ahLst/>
            <a:cxnLst/>
            <a:rect r="r" b="b" t="t" l="l"/>
            <a:pathLst>
              <a:path h="693081" w="693081">
                <a:moveTo>
                  <a:pt x="0" y="0"/>
                </a:moveTo>
                <a:lnTo>
                  <a:pt x="693081" y="0"/>
                </a:lnTo>
                <a:lnTo>
                  <a:pt x="693081" y="693082"/>
                </a:lnTo>
                <a:lnTo>
                  <a:pt x="0" y="6930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5" id="15"/>
          <p:cNvSpPr txBox="true"/>
          <p:nvPr/>
        </p:nvSpPr>
        <p:spPr>
          <a:xfrm rot="0">
            <a:off x="6371685" y="3628964"/>
            <a:ext cx="9146848" cy="3046255"/>
          </a:xfrm>
          <a:prstGeom prst="rect">
            <a:avLst/>
          </a:prstGeom>
        </p:spPr>
        <p:txBody>
          <a:bodyPr anchor="t" rtlCol="false" tIns="0" lIns="0" bIns="0" rIns="0">
            <a:spAutoFit/>
          </a:bodyPr>
          <a:lstStyle/>
          <a:p>
            <a:pPr algn="ctr">
              <a:lnSpc>
                <a:spcPts val="8111"/>
              </a:lnSpc>
            </a:pPr>
          </a:p>
          <a:p>
            <a:pPr algn="ctr">
              <a:lnSpc>
                <a:spcPts val="8111"/>
              </a:lnSpc>
            </a:pPr>
            <a:r>
              <a:rPr lang="en-US" sz="5793">
                <a:solidFill>
                  <a:srgbClr val="FFFFFF"/>
                </a:solidFill>
                <a:latin typeface="Muli Black"/>
              </a:rPr>
              <a:t>MODEL ARCHITECTURE</a:t>
            </a:r>
          </a:p>
          <a:p>
            <a:pPr algn="ctr">
              <a:lnSpc>
                <a:spcPts val="8111"/>
              </a:lnSpc>
              <a:spcBef>
                <a:spcPct val="0"/>
              </a:spcBef>
            </a:pPr>
          </a:p>
        </p:txBody>
      </p:sp>
      <p:sp>
        <p:nvSpPr>
          <p:cNvPr name="Freeform 16" id="16"/>
          <p:cNvSpPr/>
          <p:nvPr/>
        </p:nvSpPr>
        <p:spPr>
          <a:xfrm flipH="false" flipV="false" rot="0">
            <a:off x="12998460" y="841868"/>
            <a:ext cx="373664" cy="373664"/>
          </a:xfrm>
          <a:custGeom>
            <a:avLst/>
            <a:gdLst/>
            <a:ahLst/>
            <a:cxnLst/>
            <a:rect r="r" b="b" t="t" l="l"/>
            <a:pathLst>
              <a:path h="373664" w="373664">
                <a:moveTo>
                  <a:pt x="0" y="0"/>
                </a:moveTo>
                <a:lnTo>
                  <a:pt x="373664" y="0"/>
                </a:lnTo>
                <a:lnTo>
                  <a:pt x="373664" y="373664"/>
                </a:lnTo>
                <a:lnTo>
                  <a:pt x="0" y="3736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7" id="17"/>
          <p:cNvGrpSpPr>
            <a:grpSpLocks noChangeAspect="true"/>
          </p:cNvGrpSpPr>
          <p:nvPr/>
        </p:nvGrpSpPr>
        <p:grpSpPr>
          <a:xfrm rot="0">
            <a:off x="4292782" y="4203459"/>
            <a:ext cx="1880082" cy="1880082"/>
            <a:chOff x="0" y="0"/>
            <a:chExt cx="3282950" cy="3282950"/>
          </a:xfrm>
        </p:grpSpPr>
        <p:sp>
          <p:nvSpPr>
            <p:cNvPr name="Freeform 18" id="18"/>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17"/>
              <a:stretch>
                <a:fillRect l="-30505" t="0" r="-36106" b="0"/>
              </a:stretch>
            </a:blipFill>
          </p:spPr>
        </p:sp>
      </p:grpSp>
    </p:spTree>
  </p:cSld>
  <p:clrMapOvr>
    <a:masterClrMapping/>
  </p:clrMapOvr>
  <p:transition spd="fast">
    <p:circl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5283240" y="5776876"/>
            <a:ext cx="3267171" cy="2156480"/>
          </a:xfrm>
          <a:custGeom>
            <a:avLst/>
            <a:gdLst/>
            <a:ahLst/>
            <a:cxnLst/>
            <a:rect r="r" b="b" t="t" l="l"/>
            <a:pathLst>
              <a:path h="2156480" w="3267171">
                <a:moveTo>
                  <a:pt x="0" y="0"/>
                </a:moveTo>
                <a:lnTo>
                  <a:pt x="3267171" y="0"/>
                </a:lnTo>
                <a:lnTo>
                  <a:pt x="3267171" y="2156479"/>
                </a:lnTo>
                <a:lnTo>
                  <a:pt x="0" y="2156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3722" y="3527857"/>
            <a:ext cx="2266248" cy="1495825"/>
          </a:xfrm>
          <a:custGeom>
            <a:avLst/>
            <a:gdLst/>
            <a:ahLst/>
            <a:cxnLst/>
            <a:rect r="r" b="b" t="t" l="l"/>
            <a:pathLst>
              <a:path h="1495825" w="2266248">
                <a:moveTo>
                  <a:pt x="0" y="0"/>
                </a:moveTo>
                <a:lnTo>
                  <a:pt x="2266248" y="0"/>
                </a:lnTo>
                <a:lnTo>
                  <a:pt x="2266248" y="1495825"/>
                </a:lnTo>
                <a:lnTo>
                  <a:pt x="0" y="1495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14321" y="2113545"/>
            <a:ext cx="1809793" cy="497302"/>
          </a:xfrm>
          <a:prstGeom prst="rect">
            <a:avLst/>
          </a:prstGeom>
        </p:spPr>
        <p:txBody>
          <a:bodyPr anchor="t" rtlCol="false" tIns="0" lIns="0" bIns="0" rIns="0">
            <a:spAutoFit/>
          </a:bodyPr>
          <a:lstStyle/>
          <a:p>
            <a:pPr algn="ctr">
              <a:lnSpc>
                <a:spcPts val="3694"/>
              </a:lnSpc>
              <a:spcBef>
                <a:spcPct val="0"/>
              </a:spcBef>
            </a:pPr>
            <a:r>
              <a:rPr lang="en-US" sz="2638">
                <a:solidFill>
                  <a:srgbClr val="FFFFFF"/>
                </a:solidFill>
                <a:latin typeface="Kollektif Bold"/>
              </a:rPr>
              <a:t>LIGHT GB</a:t>
            </a:r>
            <a:r>
              <a:rPr lang="en-US" sz="2638">
                <a:solidFill>
                  <a:srgbClr val="FEFDFD"/>
                </a:solidFill>
                <a:latin typeface="Kollektif Bold"/>
              </a:rPr>
              <a:t>M</a:t>
            </a:r>
          </a:p>
        </p:txBody>
      </p:sp>
      <p:sp>
        <p:nvSpPr>
          <p:cNvPr name="Freeform 5" id="5"/>
          <p:cNvSpPr/>
          <p:nvPr/>
        </p:nvSpPr>
        <p:spPr>
          <a:xfrm flipH="false" flipV="false" rot="0">
            <a:off x="711182" y="1585971"/>
            <a:ext cx="2266248" cy="1495825"/>
          </a:xfrm>
          <a:custGeom>
            <a:avLst/>
            <a:gdLst/>
            <a:ahLst/>
            <a:cxnLst/>
            <a:rect r="r" b="b" t="t" l="l"/>
            <a:pathLst>
              <a:path h="1495825" w="2266248">
                <a:moveTo>
                  <a:pt x="0" y="0"/>
                </a:moveTo>
                <a:lnTo>
                  <a:pt x="2266248" y="0"/>
                </a:lnTo>
                <a:lnTo>
                  <a:pt x="2266248" y="1495825"/>
                </a:lnTo>
                <a:lnTo>
                  <a:pt x="0" y="1495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788566"/>
            <a:ext cx="1912333" cy="1113879"/>
          </a:xfrm>
          <a:prstGeom prst="rect">
            <a:avLst/>
          </a:prstGeom>
        </p:spPr>
        <p:txBody>
          <a:bodyPr anchor="t" rtlCol="false" tIns="0" lIns="0" bIns="0" rIns="0">
            <a:spAutoFit/>
          </a:bodyPr>
          <a:lstStyle/>
          <a:p>
            <a:pPr algn="ctr">
              <a:lnSpc>
                <a:spcPts val="4230"/>
              </a:lnSpc>
              <a:spcBef>
                <a:spcPct val="0"/>
              </a:spcBef>
            </a:pPr>
            <a:r>
              <a:rPr lang="en-US" sz="3021">
                <a:solidFill>
                  <a:srgbClr val="FFFFFF"/>
                </a:solidFill>
                <a:latin typeface="Kollektif Bold"/>
              </a:rPr>
              <a:t>RANDOM FOREST</a:t>
            </a:r>
          </a:p>
        </p:txBody>
      </p:sp>
      <p:sp>
        <p:nvSpPr>
          <p:cNvPr name="Freeform 7" id="7"/>
          <p:cNvSpPr/>
          <p:nvPr/>
        </p:nvSpPr>
        <p:spPr>
          <a:xfrm flipH="false" flipV="false" rot="0">
            <a:off x="814321" y="5469743"/>
            <a:ext cx="2266248" cy="1495825"/>
          </a:xfrm>
          <a:custGeom>
            <a:avLst/>
            <a:gdLst/>
            <a:ahLst/>
            <a:cxnLst/>
            <a:rect r="r" b="b" t="t" l="l"/>
            <a:pathLst>
              <a:path h="1495825" w="2266248">
                <a:moveTo>
                  <a:pt x="0" y="0"/>
                </a:moveTo>
                <a:lnTo>
                  <a:pt x="2266247" y="0"/>
                </a:lnTo>
                <a:lnTo>
                  <a:pt x="2266247" y="1495825"/>
                </a:lnTo>
                <a:lnTo>
                  <a:pt x="0" y="14958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8" id="8"/>
          <p:cNvSpPr/>
          <p:nvPr/>
        </p:nvSpPr>
        <p:spPr>
          <a:xfrm>
            <a:off x="3080568" y="2610847"/>
            <a:ext cx="5850905" cy="1806576"/>
          </a:xfrm>
          <a:prstGeom prst="line">
            <a:avLst/>
          </a:prstGeom>
          <a:ln cap="flat" w="47625">
            <a:solidFill>
              <a:srgbClr val="000000"/>
            </a:solidFill>
            <a:prstDash val="solid"/>
            <a:headEnd type="none" len="sm" w="sm"/>
            <a:tailEnd type="triangle" len="med" w="lg"/>
          </a:ln>
        </p:spPr>
      </p:sp>
      <p:sp>
        <p:nvSpPr>
          <p:cNvPr name="AutoShape 9" id="9"/>
          <p:cNvSpPr/>
          <p:nvPr/>
        </p:nvSpPr>
        <p:spPr>
          <a:xfrm>
            <a:off x="2941033" y="4407418"/>
            <a:ext cx="5997373" cy="32456"/>
          </a:xfrm>
          <a:prstGeom prst="line">
            <a:avLst/>
          </a:prstGeom>
          <a:ln cap="flat" w="47625">
            <a:solidFill>
              <a:srgbClr val="000000"/>
            </a:solidFill>
            <a:prstDash val="solid"/>
            <a:headEnd type="none" len="sm" w="sm"/>
            <a:tailEnd type="triangle" len="med" w="lg"/>
          </a:ln>
        </p:spPr>
      </p:sp>
      <p:sp>
        <p:nvSpPr>
          <p:cNvPr name="AutoShape 10" id="10"/>
          <p:cNvSpPr/>
          <p:nvPr/>
        </p:nvSpPr>
        <p:spPr>
          <a:xfrm flipV="true">
            <a:off x="3080568" y="4463371"/>
            <a:ext cx="5857837" cy="1754285"/>
          </a:xfrm>
          <a:prstGeom prst="line">
            <a:avLst/>
          </a:prstGeom>
          <a:ln cap="flat" w="47625">
            <a:solidFill>
              <a:srgbClr val="000000"/>
            </a:solidFill>
            <a:prstDash val="solid"/>
            <a:headEnd type="none" len="sm" w="sm"/>
            <a:tailEnd type="triangle" len="med" w="lg"/>
          </a:ln>
        </p:spPr>
      </p:sp>
      <p:sp>
        <p:nvSpPr>
          <p:cNvPr name="Freeform 11" id="11"/>
          <p:cNvSpPr/>
          <p:nvPr/>
        </p:nvSpPr>
        <p:spPr>
          <a:xfrm flipH="false" flipV="false" rot="0">
            <a:off x="8845297" y="4022224"/>
            <a:ext cx="2961370" cy="1669136"/>
          </a:xfrm>
          <a:custGeom>
            <a:avLst/>
            <a:gdLst/>
            <a:ahLst/>
            <a:cxnLst/>
            <a:rect r="r" b="b" t="t" l="l"/>
            <a:pathLst>
              <a:path h="1669136" w="2961370">
                <a:moveTo>
                  <a:pt x="0" y="0"/>
                </a:moveTo>
                <a:lnTo>
                  <a:pt x="2961370" y="0"/>
                </a:lnTo>
                <a:lnTo>
                  <a:pt x="2961370" y="1669135"/>
                </a:lnTo>
                <a:lnTo>
                  <a:pt x="0" y="16691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5513061" y="6315245"/>
            <a:ext cx="2807529" cy="1400245"/>
          </a:xfrm>
          <a:prstGeom prst="rect">
            <a:avLst/>
          </a:prstGeom>
        </p:spPr>
        <p:txBody>
          <a:bodyPr anchor="t" rtlCol="false" tIns="0" lIns="0" bIns="0" rIns="0">
            <a:spAutoFit/>
          </a:bodyPr>
          <a:lstStyle/>
          <a:p>
            <a:pPr algn="ctr">
              <a:lnSpc>
                <a:spcPts val="3671"/>
              </a:lnSpc>
              <a:spcBef>
                <a:spcPct val="0"/>
              </a:spcBef>
            </a:pPr>
            <a:r>
              <a:rPr lang="en-US" sz="2622">
                <a:solidFill>
                  <a:srgbClr val="FFFFFF"/>
                </a:solidFill>
                <a:latin typeface="Kollektif Bold"/>
              </a:rPr>
              <a:t> GEOMETRIC BROWNIAN MOTION (GBM)</a:t>
            </a:r>
          </a:p>
        </p:txBody>
      </p:sp>
      <p:sp>
        <p:nvSpPr>
          <p:cNvPr name="AutoShape 13" id="13"/>
          <p:cNvSpPr/>
          <p:nvPr/>
        </p:nvSpPr>
        <p:spPr>
          <a:xfrm flipV="true">
            <a:off x="8550411" y="5874169"/>
            <a:ext cx="5932404" cy="980947"/>
          </a:xfrm>
          <a:prstGeom prst="line">
            <a:avLst/>
          </a:prstGeom>
          <a:ln cap="flat" w="47625">
            <a:solidFill>
              <a:srgbClr val="000000"/>
            </a:solidFill>
            <a:prstDash val="solid"/>
            <a:headEnd type="none" len="sm" w="sm"/>
            <a:tailEnd type="triangle" len="med" w="lg"/>
          </a:ln>
        </p:spPr>
      </p:sp>
      <p:sp>
        <p:nvSpPr>
          <p:cNvPr name="AutoShape 14" id="14"/>
          <p:cNvSpPr/>
          <p:nvPr/>
        </p:nvSpPr>
        <p:spPr>
          <a:xfrm>
            <a:off x="11806667" y="4856791"/>
            <a:ext cx="2732391" cy="904444"/>
          </a:xfrm>
          <a:prstGeom prst="line">
            <a:avLst/>
          </a:prstGeom>
          <a:ln cap="flat" w="47625">
            <a:solidFill>
              <a:srgbClr val="000000"/>
            </a:solidFill>
            <a:prstDash val="solid"/>
            <a:headEnd type="none" len="sm" w="sm"/>
            <a:tailEnd type="triangle" len="med" w="lg"/>
          </a:ln>
        </p:spPr>
      </p:sp>
      <p:sp>
        <p:nvSpPr>
          <p:cNvPr name="Freeform 15" id="15"/>
          <p:cNvSpPr/>
          <p:nvPr/>
        </p:nvSpPr>
        <p:spPr>
          <a:xfrm flipH="false" flipV="false" rot="0">
            <a:off x="14539058" y="5094219"/>
            <a:ext cx="2767564" cy="1559900"/>
          </a:xfrm>
          <a:custGeom>
            <a:avLst/>
            <a:gdLst/>
            <a:ahLst/>
            <a:cxnLst/>
            <a:rect r="r" b="b" t="t" l="l"/>
            <a:pathLst>
              <a:path h="1559900" w="2767564">
                <a:moveTo>
                  <a:pt x="0" y="0"/>
                </a:moveTo>
                <a:lnTo>
                  <a:pt x="2767564" y="0"/>
                </a:lnTo>
                <a:lnTo>
                  <a:pt x="2767564" y="1559900"/>
                </a:lnTo>
                <a:lnTo>
                  <a:pt x="0" y="155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3935454" y="466969"/>
            <a:ext cx="10913490" cy="820432"/>
          </a:xfrm>
          <a:prstGeom prst="rect">
            <a:avLst/>
          </a:prstGeom>
        </p:spPr>
        <p:txBody>
          <a:bodyPr anchor="t" rtlCol="false" tIns="0" lIns="0" bIns="0" rIns="0">
            <a:spAutoFit/>
          </a:bodyPr>
          <a:lstStyle/>
          <a:p>
            <a:pPr algn="ctr">
              <a:lnSpc>
                <a:spcPts val="6197"/>
              </a:lnSpc>
            </a:pPr>
            <a:r>
              <a:rPr lang="en-US" sz="6260">
                <a:solidFill>
                  <a:srgbClr val="18072B"/>
                </a:solidFill>
                <a:latin typeface="Canva Sans Bold"/>
              </a:rPr>
              <a:t>MODEL ARCHITECTURE</a:t>
            </a:r>
          </a:p>
        </p:txBody>
      </p:sp>
      <p:sp>
        <p:nvSpPr>
          <p:cNvPr name="TextBox 17" id="17"/>
          <p:cNvSpPr txBox="true"/>
          <p:nvPr/>
        </p:nvSpPr>
        <p:spPr>
          <a:xfrm rot="0">
            <a:off x="12369120" y="1898054"/>
            <a:ext cx="5074512" cy="2480953"/>
          </a:xfrm>
          <a:prstGeom prst="rect">
            <a:avLst/>
          </a:prstGeom>
        </p:spPr>
        <p:txBody>
          <a:bodyPr anchor="t" rtlCol="false" tIns="0" lIns="0" bIns="0" rIns="0">
            <a:spAutoFit/>
          </a:bodyPr>
          <a:lstStyle/>
          <a:p>
            <a:pPr algn="ctr">
              <a:lnSpc>
                <a:spcPts val="3954"/>
              </a:lnSpc>
              <a:spcBef>
                <a:spcPct val="0"/>
              </a:spcBef>
            </a:pPr>
            <a:r>
              <a:rPr lang="en-US" sz="2824">
                <a:solidFill>
                  <a:srgbClr val="000000"/>
                </a:solidFill>
                <a:latin typeface="Arimo Italics"/>
              </a:rPr>
              <a:t>MODEL THAT CAN HANDLE AUTOREGRESSIVE NATURE OF DATASET AND CAN ALSO TAKE CONSIDERATION OF MULTIVARIABLE FACTORS.</a:t>
            </a:r>
          </a:p>
        </p:txBody>
      </p:sp>
      <p:sp>
        <p:nvSpPr>
          <p:cNvPr name="TextBox 18" id="18"/>
          <p:cNvSpPr txBox="true"/>
          <p:nvPr/>
        </p:nvSpPr>
        <p:spPr>
          <a:xfrm rot="0">
            <a:off x="1028700" y="1850429"/>
            <a:ext cx="1809793" cy="1148631"/>
          </a:xfrm>
          <a:prstGeom prst="rect">
            <a:avLst/>
          </a:prstGeom>
        </p:spPr>
        <p:txBody>
          <a:bodyPr anchor="t" rtlCol="false" tIns="0" lIns="0" bIns="0" rIns="0">
            <a:spAutoFit/>
          </a:bodyPr>
          <a:lstStyle/>
          <a:p>
            <a:pPr algn="ctr">
              <a:lnSpc>
                <a:spcPts val="4385"/>
              </a:lnSpc>
            </a:pPr>
            <a:r>
              <a:rPr lang="en-US" sz="3132">
                <a:solidFill>
                  <a:srgbClr val="FFFFFF"/>
                </a:solidFill>
                <a:latin typeface="Kollektif Bold"/>
              </a:rPr>
              <a:t>LIGHT </a:t>
            </a:r>
          </a:p>
          <a:p>
            <a:pPr algn="ctr">
              <a:lnSpc>
                <a:spcPts val="4385"/>
              </a:lnSpc>
              <a:spcBef>
                <a:spcPct val="0"/>
              </a:spcBef>
            </a:pPr>
            <a:r>
              <a:rPr lang="en-US" sz="3132">
                <a:solidFill>
                  <a:srgbClr val="FFFFFF"/>
                </a:solidFill>
                <a:latin typeface="Kollektif Bold"/>
              </a:rPr>
              <a:t>GB</a:t>
            </a:r>
            <a:r>
              <a:rPr lang="en-US" sz="3132">
                <a:solidFill>
                  <a:srgbClr val="FEFDFD"/>
                </a:solidFill>
                <a:latin typeface="Kollektif Bold"/>
              </a:rPr>
              <a:t>M</a:t>
            </a:r>
          </a:p>
        </p:txBody>
      </p:sp>
      <p:sp>
        <p:nvSpPr>
          <p:cNvPr name="TextBox 19" id="19"/>
          <p:cNvSpPr txBox="true"/>
          <p:nvPr/>
        </p:nvSpPr>
        <p:spPr>
          <a:xfrm rot="0">
            <a:off x="719704" y="5750344"/>
            <a:ext cx="2530325" cy="1089386"/>
          </a:xfrm>
          <a:prstGeom prst="rect">
            <a:avLst/>
          </a:prstGeom>
        </p:spPr>
        <p:txBody>
          <a:bodyPr anchor="t" rtlCol="false" tIns="0" lIns="0" bIns="0" rIns="0">
            <a:spAutoFit/>
          </a:bodyPr>
          <a:lstStyle/>
          <a:p>
            <a:pPr algn="ctr">
              <a:lnSpc>
                <a:spcPts val="4135"/>
              </a:lnSpc>
              <a:spcBef>
                <a:spcPct val="0"/>
              </a:spcBef>
            </a:pPr>
            <a:r>
              <a:rPr lang="en-US" sz="2954">
                <a:solidFill>
                  <a:srgbClr val="FFFFFF"/>
                </a:solidFill>
                <a:latin typeface="Kollektif Bold"/>
              </a:rPr>
              <a:t>GRADIENT BOOSTING</a:t>
            </a:r>
          </a:p>
        </p:txBody>
      </p:sp>
      <p:sp>
        <p:nvSpPr>
          <p:cNvPr name="TextBox 20" id="20"/>
          <p:cNvSpPr txBox="true"/>
          <p:nvPr/>
        </p:nvSpPr>
        <p:spPr>
          <a:xfrm rot="0">
            <a:off x="8947613" y="4269785"/>
            <a:ext cx="2569001" cy="1089386"/>
          </a:xfrm>
          <a:prstGeom prst="rect">
            <a:avLst/>
          </a:prstGeom>
        </p:spPr>
        <p:txBody>
          <a:bodyPr anchor="t" rtlCol="false" tIns="0" lIns="0" bIns="0" rIns="0">
            <a:spAutoFit/>
          </a:bodyPr>
          <a:lstStyle/>
          <a:p>
            <a:pPr algn="ctr">
              <a:lnSpc>
                <a:spcPts val="4135"/>
              </a:lnSpc>
              <a:spcBef>
                <a:spcPct val="0"/>
              </a:spcBef>
            </a:pPr>
            <a:r>
              <a:rPr lang="en-US" sz="2954">
                <a:solidFill>
                  <a:srgbClr val="FFFFFF"/>
                </a:solidFill>
                <a:latin typeface="Kollektif Bold"/>
              </a:rPr>
              <a:t> AVERAGE OF OUTPUT</a:t>
            </a:r>
          </a:p>
        </p:txBody>
      </p:sp>
      <p:sp>
        <p:nvSpPr>
          <p:cNvPr name="TextBox 21" id="21"/>
          <p:cNvSpPr txBox="true"/>
          <p:nvPr/>
        </p:nvSpPr>
        <p:spPr>
          <a:xfrm rot="0">
            <a:off x="14818756" y="5371780"/>
            <a:ext cx="2208169" cy="934717"/>
          </a:xfrm>
          <a:prstGeom prst="rect">
            <a:avLst/>
          </a:prstGeom>
        </p:spPr>
        <p:txBody>
          <a:bodyPr anchor="t" rtlCol="false" tIns="0" lIns="0" bIns="0" rIns="0">
            <a:spAutoFit/>
          </a:bodyPr>
          <a:lstStyle/>
          <a:p>
            <a:pPr algn="ctr">
              <a:lnSpc>
                <a:spcPts val="3554"/>
              </a:lnSpc>
              <a:spcBef>
                <a:spcPct val="0"/>
              </a:spcBef>
            </a:pPr>
            <a:r>
              <a:rPr lang="en-US" sz="2539">
                <a:solidFill>
                  <a:srgbClr val="FFFFFF"/>
                </a:solidFill>
                <a:latin typeface="Kollektif Bold"/>
              </a:rPr>
              <a:t> AVERAGE OF OUTPUT</a:t>
            </a:r>
          </a:p>
        </p:txBody>
      </p:sp>
      <p:sp>
        <p:nvSpPr>
          <p:cNvPr name="TextBox 22" id="22"/>
          <p:cNvSpPr txBox="true"/>
          <p:nvPr/>
        </p:nvSpPr>
        <p:spPr>
          <a:xfrm rot="-662456">
            <a:off x="8797347" y="6578001"/>
            <a:ext cx="5757834" cy="466438"/>
          </a:xfrm>
          <a:prstGeom prst="rect">
            <a:avLst/>
          </a:prstGeom>
        </p:spPr>
        <p:txBody>
          <a:bodyPr anchor="t" rtlCol="false" tIns="0" lIns="0" bIns="0" rIns="0">
            <a:spAutoFit/>
          </a:bodyPr>
          <a:lstStyle/>
          <a:p>
            <a:pPr algn="ctr">
              <a:lnSpc>
                <a:spcPts val="3870"/>
              </a:lnSpc>
              <a:spcBef>
                <a:spcPct val="0"/>
              </a:spcBef>
            </a:pPr>
            <a:r>
              <a:rPr lang="en-US" sz="2764">
                <a:solidFill>
                  <a:srgbClr val="000000"/>
                </a:solidFill>
                <a:latin typeface="Canva Sans Bold"/>
              </a:rPr>
              <a:t>FOR AUTOREGRESSIVE NATURE</a:t>
            </a:r>
          </a:p>
        </p:txBody>
      </p:sp>
      <p:sp>
        <p:nvSpPr>
          <p:cNvPr name="TextBox 23" id="23"/>
          <p:cNvSpPr txBox="true"/>
          <p:nvPr/>
        </p:nvSpPr>
        <p:spPr>
          <a:xfrm rot="-5400000">
            <a:off x="-3128344" y="4647640"/>
            <a:ext cx="6713218" cy="589879"/>
          </a:xfrm>
          <a:prstGeom prst="rect">
            <a:avLst/>
          </a:prstGeom>
        </p:spPr>
        <p:txBody>
          <a:bodyPr anchor="t" rtlCol="false" tIns="0" lIns="0" bIns="0" rIns="0">
            <a:spAutoFit/>
          </a:bodyPr>
          <a:lstStyle/>
          <a:p>
            <a:pPr algn="ctr">
              <a:lnSpc>
                <a:spcPts val="4835"/>
              </a:lnSpc>
              <a:spcBef>
                <a:spcPct val="0"/>
              </a:spcBef>
            </a:pPr>
            <a:r>
              <a:rPr lang="en-US" sz="3453">
                <a:solidFill>
                  <a:srgbClr val="000000"/>
                </a:solidFill>
                <a:latin typeface="Canva Sans Bold"/>
              </a:rPr>
              <a:t>FOR   MULTIVARIABLES</a:t>
            </a:r>
          </a:p>
        </p:txBody>
      </p:sp>
      <p:sp>
        <p:nvSpPr>
          <p:cNvPr name="TextBox 24" id="24"/>
          <p:cNvSpPr txBox="true"/>
          <p:nvPr/>
        </p:nvSpPr>
        <p:spPr>
          <a:xfrm rot="0">
            <a:off x="9216029" y="1658877"/>
            <a:ext cx="2219907" cy="2363347"/>
          </a:xfrm>
          <a:prstGeom prst="rect">
            <a:avLst/>
          </a:prstGeom>
        </p:spPr>
        <p:txBody>
          <a:bodyPr anchor="t" rtlCol="false" tIns="0" lIns="0" bIns="0" rIns="0">
            <a:spAutoFit/>
          </a:bodyPr>
          <a:lstStyle/>
          <a:p>
            <a:pPr algn="ctr">
              <a:lnSpc>
                <a:spcPts val="4628"/>
              </a:lnSpc>
              <a:spcBef>
                <a:spcPct val="0"/>
              </a:spcBef>
            </a:pPr>
            <a:r>
              <a:rPr lang="en-US" sz="3305">
                <a:solidFill>
                  <a:srgbClr val="000000"/>
                </a:solidFill>
                <a:latin typeface="Kollektif Bold"/>
              </a:rPr>
              <a:t>ENSEMBLE OF STRONG MODELS</a:t>
            </a:r>
          </a:p>
        </p:txBody>
      </p:sp>
      <p:sp>
        <p:nvSpPr>
          <p:cNvPr name="TextBox 25" id="25"/>
          <p:cNvSpPr txBox="true"/>
          <p:nvPr/>
        </p:nvSpPr>
        <p:spPr>
          <a:xfrm rot="0">
            <a:off x="1469157" y="7677391"/>
            <a:ext cx="3630162" cy="395239"/>
          </a:xfrm>
          <a:prstGeom prst="rect">
            <a:avLst/>
          </a:prstGeom>
        </p:spPr>
        <p:txBody>
          <a:bodyPr anchor="t" rtlCol="false" tIns="0" lIns="0" bIns="0" rIns="0">
            <a:spAutoFit/>
          </a:bodyPr>
          <a:lstStyle/>
          <a:p>
            <a:pPr algn="ctr">
              <a:lnSpc>
                <a:spcPts val="3366"/>
              </a:lnSpc>
              <a:spcBef>
                <a:spcPct val="0"/>
              </a:spcBef>
            </a:pPr>
            <a:r>
              <a:rPr lang="en-US" sz="2404">
                <a:solidFill>
                  <a:srgbClr val="000000"/>
                </a:solidFill>
                <a:latin typeface="Canva Sans Bold"/>
              </a:rPr>
              <a:t>AUTOREGRESSION </a:t>
            </a:r>
          </a:p>
        </p:txBody>
      </p:sp>
      <p:sp>
        <p:nvSpPr>
          <p:cNvPr name="TextBox 26" id="26"/>
          <p:cNvSpPr txBox="true"/>
          <p:nvPr/>
        </p:nvSpPr>
        <p:spPr>
          <a:xfrm rot="0">
            <a:off x="261602" y="8129780"/>
            <a:ext cx="8717369" cy="1867587"/>
          </a:xfrm>
          <a:prstGeom prst="rect">
            <a:avLst/>
          </a:prstGeom>
        </p:spPr>
        <p:txBody>
          <a:bodyPr anchor="t" rtlCol="false" tIns="0" lIns="0" bIns="0" rIns="0">
            <a:spAutoFit/>
          </a:bodyPr>
          <a:lstStyle/>
          <a:p>
            <a:pPr>
              <a:lnSpc>
                <a:spcPts val="3637"/>
              </a:lnSpc>
              <a:spcBef>
                <a:spcPct val="0"/>
              </a:spcBef>
            </a:pPr>
            <a:r>
              <a:rPr lang="en-US" sz="2597">
                <a:solidFill>
                  <a:srgbClr val="000000"/>
                </a:solidFill>
                <a:latin typeface="Kollektif"/>
              </a:rPr>
              <a:t>The autoregressive model specifies that the output variable depends linearly on its own previous values and on a stochastic term (an imperfectly predictable term); thus the model is in the form of a stochastic difference equation.</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DAFjiCFaMZA</dc:identifier>
  <dcterms:modified xsi:type="dcterms:W3CDTF">2011-08-01T06:04:30Z</dcterms:modified>
  <cp:revision>1</cp:revision>
  <dc:title>JPMC presentation</dc:title>
</cp:coreProperties>
</file>